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88" r:id="rId1"/>
  </p:sldMasterIdLst>
  <p:notesMasterIdLst>
    <p:notesMasterId r:id="rId26"/>
  </p:notesMasterIdLst>
  <p:sldIdLst>
    <p:sldId id="256" r:id="rId2"/>
    <p:sldId id="259" r:id="rId3"/>
    <p:sldId id="257" r:id="rId4"/>
    <p:sldId id="263" r:id="rId5"/>
    <p:sldId id="264" r:id="rId6"/>
    <p:sldId id="265" r:id="rId7"/>
    <p:sldId id="266" r:id="rId8"/>
    <p:sldId id="258" r:id="rId9"/>
    <p:sldId id="267" r:id="rId10"/>
    <p:sldId id="268" r:id="rId11"/>
    <p:sldId id="269" r:id="rId12"/>
    <p:sldId id="270" r:id="rId13"/>
    <p:sldId id="271" r:id="rId14"/>
    <p:sldId id="272" r:id="rId15"/>
    <p:sldId id="273" r:id="rId16"/>
    <p:sldId id="274" r:id="rId17"/>
    <p:sldId id="275" r:id="rId18"/>
    <p:sldId id="276" r:id="rId19"/>
    <p:sldId id="260" r:id="rId20"/>
    <p:sldId id="279" r:id="rId21"/>
    <p:sldId id="261" r:id="rId22"/>
    <p:sldId id="277" r:id="rId23"/>
    <p:sldId id="262"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30"/>
  </p:normalViewPr>
  <p:slideViewPr>
    <p:cSldViewPr snapToGrid="0" snapToObjects="1">
      <p:cViewPr varScale="1">
        <p:scale>
          <a:sx n="114" d="100"/>
          <a:sy n="114" d="100"/>
        </p:scale>
        <p:origin x="1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image" Target="../media/image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2CFA0-92AE-394F-85A7-D0C5EBA2C761}" type="doc">
      <dgm:prSet loTypeId="urn:microsoft.com/office/officeart/2005/8/layout/hProcess9" loCatId="" qsTypeId="urn:microsoft.com/office/officeart/2005/8/quickstyle/simple1" qsCatId="simple" csTypeId="urn:microsoft.com/office/officeart/2005/8/colors/accent2_1" csCatId="accent2" phldr="1"/>
      <dgm:spPr/>
      <dgm:t>
        <a:bodyPr/>
        <a:lstStyle/>
        <a:p>
          <a:endParaRPr lang="en-US"/>
        </a:p>
      </dgm:t>
    </dgm:pt>
    <dgm:pt modelId="{5099B70C-33E8-E94C-B144-DFD562AFC673}">
      <dgm:prSet phldrT="[Text]"/>
      <dgm:spPr/>
      <dgm:t>
        <a:bodyPr/>
        <a:lstStyle/>
        <a:p>
          <a:pPr rtl="0"/>
          <a:r>
            <a:rPr lang="en-US" dirty="0"/>
            <a:t>Extraction of multimedia data features</a:t>
          </a:r>
        </a:p>
      </dgm:t>
    </dgm:pt>
    <dgm:pt modelId="{E0F36C1A-75F6-E742-934A-6945C6B54E6B}" type="parTrans" cxnId="{42196B57-105B-9D4E-821A-C21C389602B8}">
      <dgm:prSet/>
      <dgm:spPr/>
      <dgm:t>
        <a:bodyPr/>
        <a:lstStyle/>
        <a:p>
          <a:endParaRPr lang="en-US"/>
        </a:p>
      </dgm:t>
    </dgm:pt>
    <dgm:pt modelId="{53B67E05-2ECD-8440-B9F5-7D1706AB1E77}" type="sibTrans" cxnId="{42196B57-105B-9D4E-821A-C21C389602B8}">
      <dgm:prSet/>
      <dgm:spPr/>
      <dgm:t>
        <a:bodyPr/>
        <a:lstStyle/>
        <a:p>
          <a:endParaRPr lang="en-US"/>
        </a:p>
      </dgm:t>
    </dgm:pt>
    <dgm:pt modelId="{3C79BD36-8148-7B4E-BA9B-3544405DA123}">
      <dgm:prSet phldrT="[Text]"/>
      <dgm:spPr/>
      <dgm:t>
        <a:bodyPr/>
        <a:lstStyle/>
        <a:p>
          <a:pPr rtl="0"/>
          <a:r>
            <a:rPr lang="en-US" dirty="0"/>
            <a:t>Creation of query indexes on feature data in datasets</a:t>
          </a:r>
        </a:p>
      </dgm:t>
    </dgm:pt>
    <dgm:pt modelId="{164C143F-50BE-C641-92F9-DA84AB7B9AB5}" type="parTrans" cxnId="{44BF2A0D-514C-9046-842C-32A534B26795}">
      <dgm:prSet/>
      <dgm:spPr/>
      <dgm:t>
        <a:bodyPr/>
        <a:lstStyle/>
        <a:p>
          <a:endParaRPr lang="en-US"/>
        </a:p>
      </dgm:t>
    </dgm:pt>
    <dgm:pt modelId="{4D1C8445-637A-F646-8051-FF75E8D19960}" type="sibTrans" cxnId="{44BF2A0D-514C-9046-842C-32A534B26795}">
      <dgm:prSet/>
      <dgm:spPr/>
      <dgm:t>
        <a:bodyPr/>
        <a:lstStyle/>
        <a:p>
          <a:endParaRPr lang="en-US"/>
        </a:p>
      </dgm:t>
    </dgm:pt>
    <dgm:pt modelId="{5A69CA7E-6301-744C-8F0C-E4E1D388B8D3}">
      <dgm:prSet phldrT="[Text]"/>
      <dgm:spPr/>
      <dgm:t>
        <a:bodyPr/>
        <a:lstStyle/>
        <a:p>
          <a:pPr rtl="0"/>
          <a:r>
            <a:rPr lang="en-US" dirty="0"/>
            <a:t>Mapping query objects into the query index structure</a:t>
          </a:r>
        </a:p>
      </dgm:t>
    </dgm:pt>
    <dgm:pt modelId="{2D51FE8B-31DA-1B47-A2BE-1D3044195AE3}" type="parTrans" cxnId="{1491BD81-590A-0949-AC2C-666A917E9BF7}">
      <dgm:prSet/>
      <dgm:spPr/>
      <dgm:t>
        <a:bodyPr/>
        <a:lstStyle/>
        <a:p>
          <a:endParaRPr lang="en-US"/>
        </a:p>
      </dgm:t>
    </dgm:pt>
    <dgm:pt modelId="{7FBC402A-EA53-A64E-9A7D-874FA95165FF}" type="sibTrans" cxnId="{1491BD81-590A-0949-AC2C-666A917E9BF7}">
      <dgm:prSet/>
      <dgm:spPr/>
      <dgm:t>
        <a:bodyPr/>
        <a:lstStyle/>
        <a:p>
          <a:endParaRPr lang="en-US"/>
        </a:p>
      </dgm:t>
    </dgm:pt>
    <dgm:pt modelId="{E92DCC26-BAA6-C840-8029-89094767B2E1}" type="pres">
      <dgm:prSet presAssocID="{8B32CFA0-92AE-394F-85A7-D0C5EBA2C761}" presName="CompostProcess" presStyleCnt="0">
        <dgm:presLayoutVars>
          <dgm:dir/>
          <dgm:resizeHandles val="exact"/>
        </dgm:presLayoutVars>
      </dgm:prSet>
      <dgm:spPr/>
    </dgm:pt>
    <dgm:pt modelId="{C8102513-5AEF-9546-ACC7-97421A57E5A7}" type="pres">
      <dgm:prSet presAssocID="{8B32CFA0-92AE-394F-85A7-D0C5EBA2C761}" presName="arrow" presStyleLbl="bgShp" presStyleIdx="0" presStyleCnt="1" custScaleX="117647" custLinFactNeighborX="0" custLinFactNeighborY="-8350"/>
      <dgm:spPr/>
    </dgm:pt>
    <dgm:pt modelId="{92AC1927-45A4-BC4C-BD29-985F2A7331C9}" type="pres">
      <dgm:prSet presAssocID="{8B32CFA0-92AE-394F-85A7-D0C5EBA2C761}" presName="linearProcess" presStyleCnt="0"/>
      <dgm:spPr/>
    </dgm:pt>
    <dgm:pt modelId="{5FC19CD3-0340-5C4D-AFB3-620C67332643}" type="pres">
      <dgm:prSet presAssocID="{5099B70C-33E8-E94C-B144-DFD562AFC673}" presName="textNode" presStyleLbl="node1" presStyleIdx="0" presStyleCnt="3" custLinFactNeighborX="53117" custLinFactNeighborY="-139">
        <dgm:presLayoutVars>
          <dgm:bulletEnabled val="1"/>
        </dgm:presLayoutVars>
      </dgm:prSet>
      <dgm:spPr/>
    </dgm:pt>
    <dgm:pt modelId="{2F78E868-767F-174B-9066-E9EBA4A0793A}" type="pres">
      <dgm:prSet presAssocID="{53B67E05-2ECD-8440-B9F5-7D1706AB1E77}" presName="sibTrans" presStyleCnt="0"/>
      <dgm:spPr/>
    </dgm:pt>
    <dgm:pt modelId="{3BB89B2F-27B5-4D46-846A-571C4EEE3545}" type="pres">
      <dgm:prSet presAssocID="{3C79BD36-8148-7B4E-BA9B-3544405DA123}" presName="textNode" presStyleLbl="node1" presStyleIdx="1" presStyleCnt="3">
        <dgm:presLayoutVars>
          <dgm:bulletEnabled val="1"/>
        </dgm:presLayoutVars>
      </dgm:prSet>
      <dgm:spPr/>
    </dgm:pt>
    <dgm:pt modelId="{9B0989A0-C309-7147-B401-1A381FD41FD3}" type="pres">
      <dgm:prSet presAssocID="{4D1C8445-637A-F646-8051-FF75E8D19960}" presName="sibTrans" presStyleCnt="0"/>
      <dgm:spPr/>
    </dgm:pt>
    <dgm:pt modelId="{3FBFA513-62AB-B54D-8610-2F610CB39D74}" type="pres">
      <dgm:prSet presAssocID="{5A69CA7E-6301-744C-8F0C-E4E1D388B8D3}" presName="textNode" presStyleLbl="node1" presStyleIdx="2" presStyleCnt="3">
        <dgm:presLayoutVars>
          <dgm:bulletEnabled val="1"/>
        </dgm:presLayoutVars>
      </dgm:prSet>
      <dgm:spPr/>
    </dgm:pt>
  </dgm:ptLst>
  <dgm:cxnLst>
    <dgm:cxn modelId="{50D9350B-5295-CF4D-B663-97BA2334C287}" type="presOf" srcId="{5099B70C-33E8-E94C-B144-DFD562AFC673}" destId="{5FC19CD3-0340-5C4D-AFB3-620C67332643}" srcOrd="0" destOrd="0" presId="urn:microsoft.com/office/officeart/2005/8/layout/hProcess9"/>
    <dgm:cxn modelId="{44BF2A0D-514C-9046-842C-32A534B26795}" srcId="{8B32CFA0-92AE-394F-85A7-D0C5EBA2C761}" destId="{3C79BD36-8148-7B4E-BA9B-3544405DA123}" srcOrd="1" destOrd="0" parTransId="{164C143F-50BE-C641-92F9-DA84AB7B9AB5}" sibTransId="{4D1C8445-637A-F646-8051-FF75E8D19960}"/>
    <dgm:cxn modelId="{BA154617-87ED-A648-9481-2ECBC4DC35E4}" type="presOf" srcId="{5A69CA7E-6301-744C-8F0C-E4E1D388B8D3}" destId="{3FBFA513-62AB-B54D-8610-2F610CB39D74}" srcOrd="0" destOrd="0" presId="urn:microsoft.com/office/officeart/2005/8/layout/hProcess9"/>
    <dgm:cxn modelId="{42196B57-105B-9D4E-821A-C21C389602B8}" srcId="{8B32CFA0-92AE-394F-85A7-D0C5EBA2C761}" destId="{5099B70C-33E8-E94C-B144-DFD562AFC673}" srcOrd="0" destOrd="0" parTransId="{E0F36C1A-75F6-E742-934A-6945C6B54E6B}" sibTransId="{53B67E05-2ECD-8440-B9F5-7D1706AB1E77}"/>
    <dgm:cxn modelId="{1491BD81-590A-0949-AC2C-666A917E9BF7}" srcId="{8B32CFA0-92AE-394F-85A7-D0C5EBA2C761}" destId="{5A69CA7E-6301-744C-8F0C-E4E1D388B8D3}" srcOrd="2" destOrd="0" parTransId="{2D51FE8B-31DA-1B47-A2BE-1D3044195AE3}" sibTransId="{7FBC402A-EA53-A64E-9A7D-874FA95165FF}"/>
    <dgm:cxn modelId="{BAA589BF-755E-AE49-AC10-83B0C109849D}" type="presOf" srcId="{8B32CFA0-92AE-394F-85A7-D0C5EBA2C761}" destId="{E92DCC26-BAA6-C840-8029-89094767B2E1}" srcOrd="0" destOrd="0" presId="urn:microsoft.com/office/officeart/2005/8/layout/hProcess9"/>
    <dgm:cxn modelId="{6441E4C3-57F2-E049-BAE8-E58E13A50BF9}" type="presOf" srcId="{3C79BD36-8148-7B4E-BA9B-3544405DA123}" destId="{3BB89B2F-27B5-4D46-846A-571C4EEE3545}" srcOrd="0" destOrd="0" presId="urn:microsoft.com/office/officeart/2005/8/layout/hProcess9"/>
    <dgm:cxn modelId="{E93E8F97-9D11-3D4D-AC02-C02035FBFE53}" type="presParOf" srcId="{E92DCC26-BAA6-C840-8029-89094767B2E1}" destId="{C8102513-5AEF-9546-ACC7-97421A57E5A7}" srcOrd="0" destOrd="0" presId="urn:microsoft.com/office/officeart/2005/8/layout/hProcess9"/>
    <dgm:cxn modelId="{2BBE6F13-A145-294F-9896-708D5E2692CD}" type="presParOf" srcId="{E92DCC26-BAA6-C840-8029-89094767B2E1}" destId="{92AC1927-45A4-BC4C-BD29-985F2A7331C9}" srcOrd="1" destOrd="0" presId="urn:microsoft.com/office/officeart/2005/8/layout/hProcess9"/>
    <dgm:cxn modelId="{90C3B8BA-1087-BD48-ACFF-34857DF06592}" type="presParOf" srcId="{92AC1927-45A4-BC4C-BD29-985F2A7331C9}" destId="{5FC19CD3-0340-5C4D-AFB3-620C67332643}" srcOrd="0" destOrd="0" presId="urn:microsoft.com/office/officeart/2005/8/layout/hProcess9"/>
    <dgm:cxn modelId="{E48A0A33-9B22-0F4D-BC8E-BBC00D2F9185}" type="presParOf" srcId="{92AC1927-45A4-BC4C-BD29-985F2A7331C9}" destId="{2F78E868-767F-174B-9066-E9EBA4A0793A}" srcOrd="1" destOrd="0" presId="urn:microsoft.com/office/officeart/2005/8/layout/hProcess9"/>
    <dgm:cxn modelId="{73F52710-E1E3-7F40-8607-1B682FC76761}" type="presParOf" srcId="{92AC1927-45A4-BC4C-BD29-985F2A7331C9}" destId="{3BB89B2F-27B5-4D46-846A-571C4EEE3545}" srcOrd="2" destOrd="0" presId="urn:microsoft.com/office/officeart/2005/8/layout/hProcess9"/>
    <dgm:cxn modelId="{5507748E-8BB7-A742-AE9B-2F7DC42A31FF}" type="presParOf" srcId="{92AC1927-45A4-BC4C-BD29-985F2A7331C9}" destId="{9B0989A0-C309-7147-B401-1A381FD41FD3}" srcOrd="3" destOrd="0" presId="urn:microsoft.com/office/officeart/2005/8/layout/hProcess9"/>
    <dgm:cxn modelId="{0AEEE1F7-1AB9-594A-A7A3-19293A3E59E9}" type="presParOf" srcId="{92AC1927-45A4-BC4C-BD29-985F2A7331C9}" destId="{3FBFA513-62AB-B54D-8610-2F610CB39D7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64406-54B5-AC4A-893B-22683B1232D9}" type="doc">
      <dgm:prSet loTypeId="urn:microsoft.com/office/officeart/2005/8/layout/vList3" loCatId="" qsTypeId="urn:microsoft.com/office/officeart/2005/8/quickstyle/simple1" qsCatId="simple" csTypeId="urn:microsoft.com/office/officeart/2005/8/colors/accent2_1" csCatId="accent2" phldr="1"/>
      <dgm:spPr/>
    </dgm:pt>
    <dgm:pt modelId="{ED94CC4B-EA27-C049-8670-659AE39B43A8}">
      <dgm:prSet phldrT="[Text]"/>
      <dgm:spPr/>
      <dgm:t>
        <a:bodyPr/>
        <a:lstStyle/>
        <a:p>
          <a:pPr rtl="0"/>
          <a:r>
            <a:rPr lang="en-US" dirty="0"/>
            <a:t>Curse of space (creating index structures for the massive data itself consumes larger space )</a:t>
          </a:r>
        </a:p>
      </dgm:t>
    </dgm:pt>
    <dgm:pt modelId="{77AA2A3E-500C-A247-9EF8-578E061264B9}" type="parTrans" cxnId="{472AB0A6-F3DA-7D4A-A93C-A1D4BAAC0BB0}">
      <dgm:prSet/>
      <dgm:spPr/>
      <dgm:t>
        <a:bodyPr/>
        <a:lstStyle/>
        <a:p>
          <a:endParaRPr lang="en-US"/>
        </a:p>
      </dgm:t>
    </dgm:pt>
    <dgm:pt modelId="{68136548-6567-6040-9591-DD1A25A8BDD1}" type="sibTrans" cxnId="{472AB0A6-F3DA-7D4A-A93C-A1D4BAAC0BB0}">
      <dgm:prSet/>
      <dgm:spPr/>
      <dgm:t>
        <a:bodyPr/>
        <a:lstStyle/>
        <a:p>
          <a:endParaRPr lang="en-US"/>
        </a:p>
      </dgm:t>
    </dgm:pt>
    <dgm:pt modelId="{35F94F55-8EE8-894A-A5C6-F9EAE26EEED8}">
      <dgm:prSet phldrT="[Text]"/>
      <dgm:spPr/>
      <dgm:t>
        <a:bodyPr/>
        <a:lstStyle/>
        <a:p>
          <a:pPr rtl="0"/>
          <a:r>
            <a:rPr lang="en-US" dirty="0"/>
            <a:t>Curse of dimensionality (the processing of hybrid data requires the consideration of multiple data features at the same time )</a:t>
          </a:r>
        </a:p>
      </dgm:t>
    </dgm:pt>
    <dgm:pt modelId="{31ADCBD1-1ED6-DC40-AD51-548868797AC1}" type="parTrans" cxnId="{DDA3A21D-466F-E540-BD36-C60846ADFB8D}">
      <dgm:prSet/>
      <dgm:spPr/>
      <dgm:t>
        <a:bodyPr/>
        <a:lstStyle/>
        <a:p>
          <a:endParaRPr lang="en-US"/>
        </a:p>
      </dgm:t>
    </dgm:pt>
    <dgm:pt modelId="{13D63777-744B-6F4E-A3CA-DB3FBECE61E5}" type="sibTrans" cxnId="{DDA3A21D-466F-E540-BD36-C60846ADFB8D}">
      <dgm:prSet/>
      <dgm:spPr/>
      <dgm:t>
        <a:bodyPr/>
        <a:lstStyle/>
        <a:p>
          <a:endParaRPr lang="en-US"/>
        </a:p>
      </dgm:t>
    </dgm:pt>
    <dgm:pt modelId="{5FB76EA4-006E-304F-B0C0-10ADF2B99FCB}">
      <dgm:prSet phldrT="[Text]"/>
      <dgm:spPr/>
      <dgm:t>
        <a:bodyPr/>
        <a:lstStyle/>
        <a:p>
          <a:pPr rtl="0"/>
          <a:r>
            <a:rPr lang="en-US" dirty="0"/>
            <a:t>Curse of growth (the requirement of scalable index structures ) </a:t>
          </a:r>
        </a:p>
      </dgm:t>
    </dgm:pt>
    <dgm:pt modelId="{19F18BBA-D71C-F84E-9F52-73B44D43FE24}" type="parTrans" cxnId="{0F05FDCD-1E34-784F-A287-60CE44FEFCA2}">
      <dgm:prSet/>
      <dgm:spPr/>
      <dgm:t>
        <a:bodyPr/>
        <a:lstStyle/>
        <a:p>
          <a:endParaRPr lang="en-US"/>
        </a:p>
      </dgm:t>
    </dgm:pt>
    <dgm:pt modelId="{A3B95E20-2176-FA4C-B47C-16139BEF3052}" type="sibTrans" cxnId="{0F05FDCD-1E34-784F-A287-60CE44FEFCA2}">
      <dgm:prSet/>
      <dgm:spPr/>
      <dgm:t>
        <a:bodyPr/>
        <a:lstStyle/>
        <a:p>
          <a:endParaRPr lang="en-US"/>
        </a:p>
      </dgm:t>
    </dgm:pt>
    <dgm:pt modelId="{1ACB92A9-A632-5A41-93FC-243959275583}" type="pres">
      <dgm:prSet presAssocID="{C5564406-54B5-AC4A-893B-22683B1232D9}" presName="linearFlow" presStyleCnt="0">
        <dgm:presLayoutVars>
          <dgm:dir/>
          <dgm:resizeHandles val="exact"/>
        </dgm:presLayoutVars>
      </dgm:prSet>
      <dgm:spPr/>
    </dgm:pt>
    <dgm:pt modelId="{EDE6EBF8-D6D9-4049-A85F-6B42404B69AA}" type="pres">
      <dgm:prSet presAssocID="{ED94CC4B-EA27-C049-8670-659AE39B43A8}" presName="composite" presStyleCnt="0"/>
      <dgm:spPr/>
    </dgm:pt>
    <dgm:pt modelId="{11B45042-5762-724D-8A80-BB0E66396073}" type="pres">
      <dgm:prSet presAssocID="{ED94CC4B-EA27-C049-8670-659AE39B43A8}"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1457F8F-5E48-A343-AD4C-669AE933B625}" type="pres">
      <dgm:prSet presAssocID="{ED94CC4B-EA27-C049-8670-659AE39B43A8}" presName="txShp" presStyleLbl="node1" presStyleIdx="0" presStyleCnt="3">
        <dgm:presLayoutVars>
          <dgm:bulletEnabled val="1"/>
        </dgm:presLayoutVars>
      </dgm:prSet>
      <dgm:spPr/>
    </dgm:pt>
    <dgm:pt modelId="{2852FACA-0813-E34A-84A9-19C9D0929E8D}" type="pres">
      <dgm:prSet presAssocID="{68136548-6567-6040-9591-DD1A25A8BDD1}" presName="spacing" presStyleCnt="0"/>
      <dgm:spPr/>
    </dgm:pt>
    <dgm:pt modelId="{884A80BD-E8BE-D54B-BE89-523D7769594D}" type="pres">
      <dgm:prSet presAssocID="{35F94F55-8EE8-894A-A5C6-F9EAE26EEED8}" presName="composite" presStyleCnt="0"/>
      <dgm:spPr/>
    </dgm:pt>
    <dgm:pt modelId="{F3BE9E5E-9E54-8940-B8EA-9C115EC4ED50}" type="pres">
      <dgm:prSet presAssocID="{35F94F55-8EE8-894A-A5C6-F9EAE26EEED8}"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dgm:spPr>
    </dgm:pt>
    <dgm:pt modelId="{E3004D2E-290A-414A-8989-173FC49FA5FD}" type="pres">
      <dgm:prSet presAssocID="{35F94F55-8EE8-894A-A5C6-F9EAE26EEED8}" presName="txShp" presStyleLbl="node1" presStyleIdx="1" presStyleCnt="3">
        <dgm:presLayoutVars>
          <dgm:bulletEnabled val="1"/>
        </dgm:presLayoutVars>
      </dgm:prSet>
      <dgm:spPr/>
    </dgm:pt>
    <dgm:pt modelId="{693D8D96-82F1-4540-9A26-6AE6728046D7}" type="pres">
      <dgm:prSet presAssocID="{13D63777-744B-6F4E-A3CA-DB3FBECE61E5}" presName="spacing" presStyleCnt="0"/>
      <dgm:spPr/>
    </dgm:pt>
    <dgm:pt modelId="{4D8F8AE3-1A77-1541-B43A-95A667299E73}" type="pres">
      <dgm:prSet presAssocID="{5FB76EA4-006E-304F-B0C0-10ADF2B99FCB}" presName="composite" presStyleCnt="0"/>
      <dgm:spPr/>
    </dgm:pt>
    <dgm:pt modelId="{96E76DFB-B1C6-4C40-86B0-F8C733131758}" type="pres">
      <dgm:prSet presAssocID="{5FB76EA4-006E-304F-B0C0-10ADF2B99FCB}"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93B4883-13BA-F642-A88D-5BEE171F0688}" type="pres">
      <dgm:prSet presAssocID="{5FB76EA4-006E-304F-B0C0-10ADF2B99FCB}" presName="txShp" presStyleLbl="node1" presStyleIdx="2" presStyleCnt="3">
        <dgm:presLayoutVars>
          <dgm:bulletEnabled val="1"/>
        </dgm:presLayoutVars>
      </dgm:prSet>
      <dgm:spPr/>
    </dgm:pt>
  </dgm:ptLst>
  <dgm:cxnLst>
    <dgm:cxn modelId="{D37B8914-1BD2-464D-9ACF-C69C7BCA5C03}" type="presOf" srcId="{35F94F55-8EE8-894A-A5C6-F9EAE26EEED8}" destId="{E3004D2E-290A-414A-8989-173FC49FA5FD}" srcOrd="0" destOrd="0" presId="urn:microsoft.com/office/officeart/2005/8/layout/vList3"/>
    <dgm:cxn modelId="{DDA3A21D-466F-E540-BD36-C60846ADFB8D}" srcId="{C5564406-54B5-AC4A-893B-22683B1232D9}" destId="{35F94F55-8EE8-894A-A5C6-F9EAE26EEED8}" srcOrd="1" destOrd="0" parTransId="{31ADCBD1-1ED6-DC40-AD51-548868797AC1}" sibTransId="{13D63777-744B-6F4E-A3CA-DB3FBECE61E5}"/>
    <dgm:cxn modelId="{37C7C13C-132B-9240-B3A8-A0CD0B00E402}" type="presOf" srcId="{5FB76EA4-006E-304F-B0C0-10ADF2B99FCB}" destId="{C93B4883-13BA-F642-A88D-5BEE171F0688}" srcOrd="0" destOrd="0" presId="urn:microsoft.com/office/officeart/2005/8/layout/vList3"/>
    <dgm:cxn modelId="{68A8864B-1692-BA48-82F1-DB2B2E6357B3}" type="presOf" srcId="{C5564406-54B5-AC4A-893B-22683B1232D9}" destId="{1ACB92A9-A632-5A41-93FC-243959275583}" srcOrd="0" destOrd="0" presId="urn:microsoft.com/office/officeart/2005/8/layout/vList3"/>
    <dgm:cxn modelId="{EC3D8994-83B5-F642-B23B-626EC2F372B3}" type="presOf" srcId="{ED94CC4B-EA27-C049-8670-659AE39B43A8}" destId="{11457F8F-5E48-A343-AD4C-669AE933B625}" srcOrd="0" destOrd="0" presId="urn:microsoft.com/office/officeart/2005/8/layout/vList3"/>
    <dgm:cxn modelId="{472AB0A6-F3DA-7D4A-A93C-A1D4BAAC0BB0}" srcId="{C5564406-54B5-AC4A-893B-22683B1232D9}" destId="{ED94CC4B-EA27-C049-8670-659AE39B43A8}" srcOrd="0" destOrd="0" parTransId="{77AA2A3E-500C-A247-9EF8-578E061264B9}" sibTransId="{68136548-6567-6040-9591-DD1A25A8BDD1}"/>
    <dgm:cxn modelId="{0F05FDCD-1E34-784F-A287-60CE44FEFCA2}" srcId="{C5564406-54B5-AC4A-893B-22683B1232D9}" destId="{5FB76EA4-006E-304F-B0C0-10ADF2B99FCB}" srcOrd="2" destOrd="0" parTransId="{19F18BBA-D71C-F84E-9F52-73B44D43FE24}" sibTransId="{A3B95E20-2176-FA4C-B47C-16139BEF3052}"/>
    <dgm:cxn modelId="{F843A2B0-80CA-294D-959F-07ADF7CE357C}" type="presParOf" srcId="{1ACB92A9-A632-5A41-93FC-243959275583}" destId="{EDE6EBF8-D6D9-4049-A85F-6B42404B69AA}" srcOrd="0" destOrd="0" presId="urn:microsoft.com/office/officeart/2005/8/layout/vList3"/>
    <dgm:cxn modelId="{FC2FB10A-0A7E-1D47-8329-0FF1C7224479}" type="presParOf" srcId="{EDE6EBF8-D6D9-4049-A85F-6B42404B69AA}" destId="{11B45042-5762-724D-8A80-BB0E66396073}" srcOrd="0" destOrd="0" presId="urn:microsoft.com/office/officeart/2005/8/layout/vList3"/>
    <dgm:cxn modelId="{EE891065-6A61-0F46-B568-198BF0F7748A}" type="presParOf" srcId="{EDE6EBF8-D6D9-4049-A85F-6B42404B69AA}" destId="{11457F8F-5E48-A343-AD4C-669AE933B625}" srcOrd="1" destOrd="0" presId="urn:microsoft.com/office/officeart/2005/8/layout/vList3"/>
    <dgm:cxn modelId="{64B9708A-1CC8-5D47-8E53-EDBF573AECAD}" type="presParOf" srcId="{1ACB92A9-A632-5A41-93FC-243959275583}" destId="{2852FACA-0813-E34A-84A9-19C9D0929E8D}" srcOrd="1" destOrd="0" presId="urn:microsoft.com/office/officeart/2005/8/layout/vList3"/>
    <dgm:cxn modelId="{9BCDA8BF-8C32-A044-B472-36F048793C42}" type="presParOf" srcId="{1ACB92A9-A632-5A41-93FC-243959275583}" destId="{884A80BD-E8BE-D54B-BE89-523D7769594D}" srcOrd="2" destOrd="0" presId="urn:microsoft.com/office/officeart/2005/8/layout/vList3"/>
    <dgm:cxn modelId="{4913FE57-B34F-3B43-B986-537807A20883}" type="presParOf" srcId="{884A80BD-E8BE-D54B-BE89-523D7769594D}" destId="{F3BE9E5E-9E54-8940-B8EA-9C115EC4ED50}" srcOrd="0" destOrd="0" presId="urn:microsoft.com/office/officeart/2005/8/layout/vList3"/>
    <dgm:cxn modelId="{6531DAE0-1691-A846-BAFC-7A122567CC6E}" type="presParOf" srcId="{884A80BD-E8BE-D54B-BE89-523D7769594D}" destId="{E3004D2E-290A-414A-8989-173FC49FA5FD}" srcOrd="1" destOrd="0" presId="urn:microsoft.com/office/officeart/2005/8/layout/vList3"/>
    <dgm:cxn modelId="{E63686BD-E8F7-B042-AB33-3568DA0DF567}" type="presParOf" srcId="{1ACB92A9-A632-5A41-93FC-243959275583}" destId="{693D8D96-82F1-4540-9A26-6AE6728046D7}" srcOrd="3" destOrd="0" presId="urn:microsoft.com/office/officeart/2005/8/layout/vList3"/>
    <dgm:cxn modelId="{101FCFE4-6348-BB41-B503-DEB4716EC5A2}" type="presParOf" srcId="{1ACB92A9-A632-5A41-93FC-243959275583}" destId="{4D8F8AE3-1A77-1541-B43A-95A667299E73}" srcOrd="4" destOrd="0" presId="urn:microsoft.com/office/officeart/2005/8/layout/vList3"/>
    <dgm:cxn modelId="{26B8A2A7-4075-9B4B-968E-A61E0EE95A70}" type="presParOf" srcId="{4D8F8AE3-1A77-1541-B43A-95A667299E73}" destId="{96E76DFB-B1C6-4C40-86B0-F8C733131758}" srcOrd="0" destOrd="0" presId="urn:microsoft.com/office/officeart/2005/8/layout/vList3"/>
    <dgm:cxn modelId="{E674799A-8616-A740-887E-BDAB6C85B407}" type="presParOf" srcId="{4D8F8AE3-1A77-1541-B43A-95A667299E73}" destId="{C93B4883-13BA-F642-A88D-5BEE171F068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02513-5AEF-9546-ACC7-97421A57E5A7}">
      <dsp:nvSpPr>
        <dsp:cNvPr id="0" name=""/>
        <dsp:cNvSpPr/>
      </dsp:nvSpPr>
      <dsp:spPr>
        <a:xfrm>
          <a:off x="2" y="0"/>
          <a:ext cx="11685175" cy="3565254"/>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C19CD3-0340-5C4D-AFB3-620C67332643}">
      <dsp:nvSpPr>
        <dsp:cNvPr id="0" name=""/>
        <dsp:cNvSpPr/>
      </dsp:nvSpPr>
      <dsp:spPr>
        <a:xfrm>
          <a:off x="495984" y="1067593"/>
          <a:ext cx="3505554" cy="1426101"/>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Extraction of multimedia data features</a:t>
          </a:r>
        </a:p>
      </dsp:txBody>
      <dsp:txXfrm>
        <a:off x="565601" y="1137210"/>
        <a:ext cx="3366320" cy="1286867"/>
      </dsp:txXfrm>
    </dsp:sp>
    <dsp:sp modelId="{3BB89B2F-27B5-4D46-846A-571C4EEE3545}">
      <dsp:nvSpPr>
        <dsp:cNvPr id="0" name=""/>
        <dsp:cNvSpPr/>
      </dsp:nvSpPr>
      <dsp:spPr>
        <a:xfrm>
          <a:off x="4089813" y="1069576"/>
          <a:ext cx="3505554" cy="1426101"/>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Creation of query indexes on feature data in datasets</a:t>
          </a:r>
        </a:p>
      </dsp:txBody>
      <dsp:txXfrm>
        <a:off x="4159430" y="1139193"/>
        <a:ext cx="3366320" cy="1286867"/>
      </dsp:txXfrm>
    </dsp:sp>
    <dsp:sp modelId="{3FBFA513-62AB-B54D-8610-2F610CB39D74}">
      <dsp:nvSpPr>
        <dsp:cNvPr id="0" name=""/>
        <dsp:cNvSpPr/>
      </dsp:nvSpPr>
      <dsp:spPr>
        <a:xfrm>
          <a:off x="7783654" y="1069576"/>
          <a:ext cx="3505554" cy="1426101"/>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en-US" sz="2700" kern="1200" dirty="0"/>
            <a:t>Mapping query objects into the query index structure</a:t>
          </a:r>
        </a:p>
      </dsp:txBody>
      <dsp:txXfrm>
        <a:off x="7853271" y="1139193"/>
        <a:ext cx="3366320" cy="12868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57F8F-5E48-A343-AD4C-669AE933B625}">
      <dsp:nvSpPr>
        <dsp:cNvPr id="0" name=""/>
        <dsp:cNvSpPr/>
      </dsp:nvSpPr>
      <dsp:spPr>
        <a:xfrm rot="10800000">
          <a:off x="2275839" y="1793"/>
          <a:ext cx="7821023" cy="1223528"/>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542" tIns="95250" rIns="17780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t>Curse of space (creating index structures for the massive data itself consumes larger space )</a:t>
          </a:r>
        </a:p>
      </dsp:txBody>
      <dsp:txXfrm rot="10800000">
        <a:off x="2581721" y="1793"/>
        <a:ext cx="7515141" cy="1223528"/>
      </dsp:txXfrm>
    </dsp:sp>
    <dsp:sp modelId="{11B45042-5762-724D-8A80-BB0E66396073}">
      <dsp:nvSpPr>
        <dsp:cNvPr id="0" name=""/>
        <dsp:cNvSpPr/>
      </dsp:nvSpPr>
      <dsp:spPr>
        <a:xfrm>
          <a:off x="1664075" y="1793"/>
          <a:ext cx="1223528" cy="12235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004D2E-290A-414A-8989-173FC49FA5FD}">
      <dsp:nvSpPr>
        <dsp:cNvPr id="0" name=""/>
        <dsp:cNvSpPr/>
      </dsp:nvSpPr>
      <dsp:spPr>
        <a:xfrm rot="10800000">
          <a:off x="2275839" y="1563005"/>
          <a:ext cx="7821023" cy="1223528"/>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542" tIns="95250" rIns="17780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t>Curse of dimensionality (the processing of hybrid data requires the consideration of multiple data features at the same time )</a:t>
          </a:r>
        </a:p>
      </dsp:txBody>
      <dsp:txXfrm rot="10800000">
        <a:off x="2581721" y="1563005"/>
        <a:ext cx="7515141" cy="1223528"/>
      </dsp:txXfrm>
    </dsp:sp>
    <dsp:sp modelId="{F3BE9E5E-9E54-8940-B8EA-9C115EC4ED50}">
      <dsp:nvSpPr>
        <dsp:cNvPr id="0" name=""/>
        <dsp:cNvSpPr/>
      </dsp:nvSpPr>
      <dsp:spPr>
        <a:xfrm>
          <a:off x="1664075" y="1563005"/>
          <a:ext cx="1223528" cy="122352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2000" r="-12000"/>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3B4883-13BA-F642-A88D-5BEE171F0688}">
      <dsp:nvSpPr>
        <dsp:cNvPr id="0" name=""/>
        <dsp:cNvSpPr/>
      </dsp:nvSpPr>
      <dsp:spPr>
        <a:xfrm rot="10800000">
          <a:off x="2275839" y="3124217"/>
          <a:ext cx="7821023" cy="1223528"/>
        </a:xfrm>
        <a:prstGeom prst="homePlat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542" tIns="95250" rIns="17780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t>Curse of growth (the requirement of scalable index structures ) </a:t>
          </a:r>
        </a:p>
      </dsp:txBody>
      <dsp:txXfrm rot="10800000">
        <a:off x="2581721" y="3124217"/>
        <a:ext cx="7515141" cy="1223528"/>
      </dsp:txXfrm>
    </dsp:sp>
    <dsp:sp modelId="{96E76DFB-B1C6-4C40-86B0-F8C733131758}">
      <dsp:nvSpPr>
        <dsp:cNvPr id="0" name=""/>
        <dsp:cNvSpPr/>
      </dsp:nvSpPr>
      <dsp:spPr>
        <a:xfrm>
          <a:off x="1664075" y="3124217"/>
          <a:ext cx="1223528" cy="122352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AB15E5-1EFC-C94E-B1FF-61FA8CF49898}" type="datetimeFigureOut">
              <a:rPr lang="en-US" smtClean="0"/>
              <a:t>8/21/2022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3F914-A400-D24B-AA27-860EAE2B0255}" type="slidenum">
              <a:rPr lang="en-US" smtClean="0"/>
              <a:t>‹#›</a:t>
            </a:fld>
            <a:endParaRPr lang="en-US"/>
          </a:p>
        </p:txBody>
      </p:sp>
    </p:spTree>
    <p:extLst>
      <p:ext uri="{BB962C8B-B14F-4D97-AF65-F5344CB8AC3E}">
        <p14:creationId xmlns:p14="http://schemas.microsoft.com/office/powerpoint/2010/main" val="1073199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9885AA8-F36B-5B49-A04D-62A21A6E0C97}" type="datetime1">
              <a:rPr lang="en-US" smtClean="0"/>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76099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D586FF-A312-C44A-A3FC-AC0BBDC79094}" type="datetime1">
              <a:rPr lang="en-US" smtClean="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71669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F23C64-75F9-5F49-8A7B-4EB8EDD5D8F6}" type="datetime1">
              <a:rPr lang="en-US" smtClean="0"/>
              <a:t>8/21/2022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5126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87C996-71EF-F54C-9AA1-9CC652480980}" type="datetime1">
              <a:rPr lang="en-US" smtClean="0"/>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7019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C5A63268-D587-CF4D-B953-A5C9238D4C01}" type="datetime1">
              <a:rPr lang="en-US" smtClean="0"/>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59994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38731F9-2ACD-F141-AAE2-D1E7A2BA2809}" type="datetime1">
              <a:rPr lang="en-US" smtClean="0"/>
              <a:t>8/21/2022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81873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3D2C60E7-3414-6A4E-91CE-E178064735AB}" type="datetime1">
              <a:rPr lang="en-US" smtClean="0"/>
              <a:t>8/21/2022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3846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E51B24-CE93-DF44-8949-1E298770D9A1}" type="datetime1">
              <a:rPr lang="en-US" smtClean="0"/>
              <a:t>8/21/2022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62028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06C4FD-39E5-C843-8F0A-1F150A6252CA}" type="datetime1">
              <a:rPr lang="en-US" smtClean="0"/>
              <a:t>8/21/2022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12628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B775A-46A9-CD46-9B10-72D479FC7CAE}" type="datetime1">
              <a:rPr lang="en-US" smtClean="0"/>
              <a:t>8/21/2022</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671526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FBE78CF-ABA2-EB4D-93ED-A411956B5810}" type="datetime1">
              <a:rPr lang="en-US" smtClean="0"/>
              <a:t>8/21/2022</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42084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7852101-D7AB-3942-9605-AABD824984CD}" type="datetime1">
              <a:rPr lang="en-US" smtClean="0"/>
              <a:t>8/21/2022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101824998"/>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20000"/>
            <a:lumOff val="80000"/>
            <a:alpha val="7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943E-CD09-664D-A737-03B7ACE8B8F4}"/>
              </a:ext>
            </a:extLst>
          </p:cNvPr>
          <p:cNvSpPr>
            <a:spLocks noGrp="1"/>
          </p:cNvSpPr>
          <p:nvPr>
            <p:ph type="ctrTitle"/>
          </p:nvPr>
        </p:nvSpPr>
        <p:spPr>
          <a:xfrm>
            <a:off x="1600200" y="1733107"/>
            <a:ext cx="8991600" cy="2299557"/>
          </a:xfrm>
        </p:spPr>
        <p:txBody>
          <a:bodyPr>
            <a:normAutofit/>
            <a:scene3d>
              <a:camera prst="orthographicFront"/>
              <a:lightRig rig="soft" dir="t">
                <a:rot lat="0" lon="0" rev="15600000"/>
              </a:lightRig>
            </a:scene3d>
            <a:sp3d extrusionH="57150" prstMaterial="softEdge">
              <a:bevelT w="25400" h="38100"/>
            </a:sp3d>
          </a:bodyPr>
          <a:lstStyle/>
          <a:p>
            <a:r>
              <a:rPr lang="en-US" b="1" cap="none" spc="0" dirty="0">
                <a:ln>
                  <a:solidFill>
                    <a:schemeClr val="bg1"/>
                  </a:solidFill>
                </a:ln>
                <a:solidFill>
                  <a:schemeClr val="accent4"/>
                </a:solidFill>
              </a:rPr>
              <a:t>OPRCP: approximate nearest neighbor binary search algorithm for hybrid data over WMSN blockchain</a:t>
            </a:r>
          </a:p>
        </p:txBody>
      </p:sp>
      <p:sp>
        <p:nvSpPr>
          <p:cNvPr id="3" name="Subtitle 2">
            <a:extLst>
              <a:ext uri="{FF2B5EF4-FFF2-40B4-BE49-F238E27FC236}">
                <a16:creationId xmlns:a16="http://schemas.microsoft.com/office/drawing/2014/main" id="{949A4B1B-4D12-394F-B503-7AD18CD4755B}"/>
              </a:ext>
            </a:extLst>
          </p:cNvPr>
          <p:cNvSpPr>
            <a:spLocks noGrp="1"/>
          </p:cNvSpPr>
          <p:nvPr>
            <p:ph type="subTitle" idx="1"/>
          </p:nvPr>
        </p:nvSpPr>
        <p:spPr>
          <a:xfrm>
            <a:off x="1041991" y="4341910"/>
            <a:ext cx="10909004" cy="1846237"/>
          </a:xfrm>
        </p:spPr>
        <p:txBody>
          <a:bodyPr>
            <a:normAutofit/>
          </a:bodyPr>
          <a:lstStyle/>
          <a:p>
            <a:endParaRPr lang="en-US" sz="2400" dirty="0">
              <a:solidFill>
                <a:schemeClr val="bg1"/>
              </a:solidFill>
            </a:endParaRPr>
          </a:p>
        </p:txBody>
      </p:sp>
      <p:pic>
        <p:nvPicPr>
          <p:cNvPr id="5" name="Picture 4">
            <a:extLst>
              <a:ext uri="{FF2B5EF4-FFF2-40B4-BE49-F238E27FC236}">
                <a16:creationId xmlns:a16="http://schemas.microsoft.com/office/drawing/2014/main" id="{9492937E-4E08-A443-8F27-24C4F0AA9E76}"/>
              </a:ext>
            </a:extLst>
          </p:cNvPr>
          <p:cNvPicPr>
            <a:picLocks noChangeAspect="1"/>
          </p:cNvPicPr>
          <p:nvPr/>
        </p:nvPicPr>
        <p:blipFill>
          <a:blip r:embed="rId2"/>
          <a:stretch>
            <a:fillRect/>
          </a:stretch>
        </p:blipFill>
        <p:spPr>
          <a:xfrm>
            <a:off x="0" y="0"/>
            <a:ext cx="1913860" cy="1830649"/>
          </a:xfrm>
          <a:prstGeom prst="rect">
            <a:avLst/>
          </a:prstGeom>
        </p:spPr>
      </p:pic>
      <p:pic>
        <p:nvPicPr>
          <p:cNvPr id="6" name="Picture 5">
            <a:extLst>
              <a:ext uri="{FF2B5EF4-FFF2-40B4-BE49-F238E27FC236}">
                <a16:creationId xmlns:a16="http://schemas.microsoft.com/office/drawing/2014/main" id="{1FF1284B-9670-774B-922D-E57AB30E96C4}"/>
              </a:ext>
            </a:extLst>
          </p:cNvPr>
          <p:cNvPicPr>
            <a:picLocks noChangeAspect="1"/>
          </p:cNvPicPr>
          <p:nvPr/>
        </p:nvPicPr>
        <p:blipFill>
          <a:blip r:embed="rId2"/>
          <a:stretch>
            <a:fillRect/>
          </a:stretch>
        </p:blipFill>
        <p:spPr>
          <a:xfrm>
            <a:off x="10278140" y="0"/>
            <a:ext cx="1913860" cy="1830649"/>
          </a:xfrm>
          <a:prstGeom prst="rect">
            <a:avLst/>
          </a:prstGeom>
        </p:spPr>
      </p:pic>
    </p:spTree>
    <p:extLst>
      <p:ext uri="{BB962C8B-B14F-4D97-AF65-F5344CB8AC3E}">
        <p14:creationId xmlns:p14="http://schemas.microsoft.com/office/powerpoint/2010/main" val="617059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E6E80-98BB-0F4C-80E1-0C40A6107810}"/>
              </a:ext>
            </a:extLst>
          </p:cNvPr>
          <p:cNvSpPr>
            <a:spLocks noGrp="1"/>
          </p:cNvSpPr>
          <p:nvPr>
            <p:ph idx="1"/>
          </p:nvPr>
        </p:nvSpPr>
        <p:spPr>
          <a:xfrm>
            <a:off x="593723" y="1245179"/>
            <a:ext cx="11272212" cy="2198109"/>
          </a:xfrm>
        </p:spPr>
        <p:txBody>
          <a:bodyPr>
            <a:normAutofit fontScale="92500" lnSpcReduction="10000"/>
          </a:bodyPr>
          <a:lstStyle/>
          <a:p>
            <a:r>
              <a:rPr lang="en-US" sz="2800" dirty="0"/>
              <a:t>Until 2009, it was adopted by </a:t>
            </a:r>
            <a:r>
              <a:rPr lang="en-US" sz="2800" dirty="0" err="1"/>
              <a:t>satoshi</a:t>
            </a:r>
            <a:r>
              <a:rPr lang="en-US" sz="2800" dirty="0"/>
              <a:t> Nakamoto to create the digital cryptocurrency Bitcoin.</a:t>
            </a:r>
          </a:p>
          <a:p>
            <a:r>
              <a:rPr lang="en-US" sz="2800" dirty="0"/>
              <a:t>Distributed ledger</a:t>
            </a:r>
          </a:p>
          <a:p>
            <a:r>
              <a:rPr lang="en-US" sz="2800" dirty="0"/>
              <a:t>Once the data is recorded inside a blockchain it becomes very difficult to change it ?</a:t>
            </a:r>
          </a:p>
          <a:p>
            <a:endParaRPr lang="en-US" sz="2800" dirty="0"/>
          </a:p>
        </p:txBody>
      </p:sp>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Blockchain technology?</a:t>
            </a:r>
            <a:r>
              <a:rPr lang="en-US" dirty="0"/>
              <a:t> </a:t>
            </a:r>
          </a:p>
        </p:txBody>
      </p:sp>
      <p:sp>
        <p:nvSpPr>
          <p:cNvPr id="6" name="Cube 5">
            <a:extLst>
              <a:ext uri="{FF2B5EF4-FFF2-40B4-BE49-F238E27FC236}">
                <a16:creationId xmlns:a16="http://schemas.microsoft.com/office/drawing/2014/main" id="{BF0C2DE7-FA31-F44E-8F56-AF320337ED7F}"/>
              </a:ext>
            </a:extLst>
          </p:cNvPr>
          <p:cNvSpPr/>
          <p:nvPr/>
        </p:nvSpPr>
        <p:spPr>
          <a:xfrm>
            <a:off x="2939902" y="3856163"/>
            <a:ext cx="1860698" cy="1733107"/>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E66CCF3-4311-5245-9DC9-BD5406D8706B}"/>
              </a:ext>
            </a:extLst>
          </p:cNvPr>
          <p:cNvSpPr txBox="1"/>
          <p:nvPr/>
        </p:nvSpPr>
        <p:spPr>
          <a:xfrm>
            <a:off x="7458075" y="3671888"/>
            <a:ext cx="1414463" cy="523220"/>
          </a:xfrm>
          <a:prstGeom prst="rect">
            <a:avLst/>
          </a:prstGeom>
          <a:noFill/>
        </p:spPr>
        <p:txBody>
          <a:bodyPr wrap="square" rtlCol="0">
            <a:spAutoFit/>
          </a:bodyPr>
          <a:lstStyle/>
          <a:p>
            <a:r>
              <a:rPr lang="en-US" sz="2800" dirty="0"/>
              <a:t>Data</a:t>
            </a:r>
            <a:endParaRPr lang="en-US" dirty="0"/>
          </a:p>
        </p:txBody>
      </p:sp>
      <p:sp>
        <p:nvSpPr>
          <p:cNvPr id="9" name="TextBox 8">
            <a:extLst>
              <a:ext uri="{FF2B5EF4-FFF2-40B4-BE49-F238E27FC236}">
                <a16:creationId xmlns:a16="http://schemas.microsoft.com/office/drawing/2014/main" id="{1B2448A9-6888-FC40-B342-F341A1E7B90F}"/>
              </a:ext>
            </a:extLst>
          </p:cNvPr>
          <p:cNvSpPr txBox="1"/>
          <p:nvPr/>
        </p:nvSpPr>
        <p:spPr>
          <a:xfrm>
            <a:off x="7458075" y="4500563"/>
            <a:ext cx="1057275" cy="523220"/>
          </a:xfrm>
          <a:prstGeom prst="rect">
            <a:avLst/>
          </a:prstGeom>
          <a:noFill/>
        </p:spPr>
        <p:txBody>
          <a:bodyPr wrap="square" rtlCol="0">
            <a:spAutoFit/>
          </a:bodyPr>
          <a:lstStyle/>
          <a:p>
            <a:r>
              <a:rPr lang="en-US" sz="2800" dirty="0"/>
              <a:t>Hash</a:t>
            </a:r>
          </a:p>
        </p:txBody>
      </p:sp>
      <p:sp>
        <p:nvSpPr>
          <p:cNvPr id="10" name="TextBox 9">
            <a:extLst>
              <a:ext uri="{FF2B5EF4-FFF2-40B4-BE49-F238E27FC236}">
                <a16:creationId xmlns:a16="http://schemas.microsoft.com/office/drawing/2014/main" id="{4AC48955-13F2-CF45-96A0-ED0309C817A5}"/>
              </a:ext>
            </a:extLst>
          </p:cNvPr>
          <p:cNvSpPr txBox="1"/>
          <p:nvPr/>
        </p:nvSpPr>
        <p:spPr>
          <a:xfrm>
            <a:off x="7458074" y="5357813"/>
            <a:ext cx="3666607" cy="523220"/>
          </a:xfrm>
          <a:prstGeom prst="rect">
            <a:avLst/>
          </a:prstGeom>
          <a:noFill/>
        </p:spPr>
        <p:txBody>
          <a:bodyPr wrap="square" rtlCol="0">
            <a:spAutoFit/>
          </a:bodyPr>
          <a:lstStyle/>
          <a:p>
            <a:r>
              <a:rPr lang="en-US" sz="2800" dirty="0"/>
              <a:t>Hash of previous block</a:t>
            </a:r>
          </a:p>
        </p:txBody>
      </p:sp>
      <p:cxnSp>
        <p:nvCxnSpPr>
          <p:cNvPr id="13" name="Straight Connector 12">
            <a:extLst>
              <a:ext uri="{FF2B5EF4-FFF2-40B4-BE49-F238E27FC236}">
                <a16:creationId xmlns:a16="http://schemas.microsoft.com/office/drawing/2014/main" id="{9E2F72BE-FBAA-7A48-AA8E-8D7A6F01CB0F}"/>
              </a:ext>
            </a:extLst>
          </p:cNvPr>
          <p:cNvCxnSpPr>
            <a:endCxn id="2" idx="1"/>
          </p:cNvCxnSpPr>
          <p:nvPr/>
        </p:nvCxnSpPr>
        <p:spPr>
          <a:xfrm flipV="1">
            <a:off x="4914900" y="3933498"/>
            <a:ext cx="2543175" cy="3055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C91509C-0CC2-B546-9BDA-EE04BC8A4C40}"/>
              </a:ext>
            </a:extLst>
          </p:cNvPr>
          <p:cNvCxnSpPr/>
          <p:nvPr/>
        </p:nvCxnSpPr>
        <p:spPr>
          <a:xfrm>
            <a:off x="4857750" y="4722716"/>
            <a:ext cx="2600324" cy="3945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20E3BFC-6F44-C34A-AF8B-F4420BF3F828}"/>
              </a:ext>
            </a:extLst>
          </p:cNvPr>
          <p:cNvCxnSpPr>
            <a:cxnSpLocks/>
            <a:endCxn id="10" idx="1"/>
          </p:cNvCxnSpPr>
          <p:nvPr/>
        </p:nvCxnSpPr>
        <p:spPr>
          <a:xfrm>
            <a:off x="4829175" y="5126755"/>
            <a:ext cx="2628899" cy="492668"/>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E816AA2B-00AD-E94B-9E0A-94000B3D7BE3}"/>
              </a:ext>
            </a:extLst>
          </p:cNvPr>
          <p:cNvSpPr/>
          <p:nvPr/>
        </p:nvSpPr>
        <p:spPr>
          <a:xfrm>
            <a:off x="8651247" y="3114675"/>
            <a:ext cx="2143126" cy="27717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208D0F37-60B7-7D44-ADFD-B7477059B05F}"/>
              </a:ext>
            </a:extLst>
          </p:cNvPr>
          <p:cNvSpPr txBox="1"/>
          <p:nvPr/>
        </p:nvSpPr>
        <p:spPr>
          <a:xfrm>
            <a:off x="8719030" y="3380406"/>
            <a:ext cx="742950" cy="369332"/>
          </a:xfrm>
          <a:prstGeom prst="rect">
            <a:avLst/>
          </a:prstGeom>
          <a:noFill/>
        </p:spPr>
        <p:txBody>
          <a:bodyPr wrap="square" rtlCol="0">
            <a:spAutoFit/>
          </a:bodyPr>
          <a:lstStyle/>
          <a:p>
            <a:r>
              <a:rPr lang="en-US" dirty="0"/>
              <a:t>From: </a:t>
            </a:r>
          </a:p>
        </p:txBody>
      </p:sp>
      <p:pic>
        <p:nvPicPr>
          <p:cNvPr id="14" name="Picture 13">
            <a:extLst>
              <a:ext uri="{FF2B5EF4-FFF2-40B4-BE49-F238E27FC236}">
                <a16:creationId xmlns:a16="http://schemas.microsoft.com/office/drawing/2014/main" id="{98AB200E-7938-784B-829A-4DE292A8216A}"/>
              </a:ext>
            </a:extLst>
          </p:cNvPr>
          <p:cNvPicPr>
            <a:picLocks noChangeAspect="1"/>
          </p:cNvPicPr>
          <p:nvPr/>
        </p:nvPicPr>
        <p:blipFill>
          <a:blip r:embed="rId2"/>
          <a:stretch>
            <a:fillRect/>
          </a:stretch>
        </p:blipFill>
        <p:spPr>
          <a:xfrm>
            <a:off x="9976809" y="3251082"/>
            <a:ext cx="817564" cy="718442"/>
          </a:xfrm>
          <a:prstGeom prst="rect">
            <a:avLst/>
          </a:prstGeom>
        </p:spPr>
      </p:pic>
      <p:sp>
        <p:nvSpPr>
          <p:cNvPr id="15" name="TextBox 14">
            <a:extLst>
              <a:ext uri="{FF2B5EF4-FFF2-40B4-BE49-F238E27FC236}">
                <a16:creationId xmlns:a16="http://schemas.microsoft.com/office/drawing/2014/main" id="{D104229E-F062-5B48-8C53-399561D27171}"/>
              </a:ext>
            </a:extLst>
          </p:cNvPr>
          <p:cNvSpPr txBox="1"/>
          <p:nvPr/>
        </p:nvSpPr>
        <p:spPr>
          <a:xfrm>
            <a:off x="8765915" y="4315896"/>
            <a:ext cx="525462" cy="369332"/>
          </a:xfrm>
          <a:prstGeom prst="rect">
            <a:avLst/>
          </a:prstGeom>
          <a:noFill/>
        </p:spPr>
        <p:txBody>
          <a:bodyPr wrap="square" rtlCol="0">
            <a:spAutoFit/>
          </a:bodyPr>
          <a:lstStyle/>
          <a:p>
            <a:r>
              <a:rPr lang="en-US" dirty="0"/>
              <a:t>To: </a:t>
            </a:r>
          </a:p>
        </p:txBody>
      </p:sp>
      <p:pic>
        <p:nvPicPr>
          <p:cNvPr id="19" name="Picture 18">
            <a:extLst>
              <a:ext uri="{FF2B5EF4-FFF2-40B4-BE49-F238E27FC236}">
                <a16:creationId xmlns:a16="http://schemas.microsoft.com/office/drawing/2014/main" id="{C782530C-0D11-9F45-9574-32C9CFA95DB8}"/>
              </a:ext>
            </a:extLst>
          </p:cNvPr>
          <p:cNvPicPr>
            <a:picLocks noChangeAspect="1"/>
          </p:cNvPicPr>
          <p:nvPr/>
        </p:nvPicPr>
        <p:blipFill>
          <a:blip r:embed="rId3"/>
          <a:stretch>
            <a:fillRect/>
          </a:stretch>
        </p:blipFill>
        <p:spPr>
          <a:xfrm>
            <a:off x="10066185" y="4164553"/>
            <a:ext cx="692737" cy="692737"/>
          </a:xfrm>
          <a:prstGeom prst="rect">
            <a:avLst/>
          </a:prstGeom>
        </p:spPr>
      </p:pic>
      <p:sp>
        <p:nvSpPr>
          <p:cNvPr id="21" name="TextBox 20">
            <a:extLst>
              <a:ext uri="{FF2B5EF4-FFF2-40B4-BE49-F238E27FC236}">
                <a16:creationId xmlns:a16="http://schemas.microsoft.com/office/drawing/2014/main" id="{1389DF55-6BE0-524E-8230-5F9413D6B8CE}"/>
              </a:ext>
            </a:extLst>
          </p:cNvPr>
          <p:cNvSpPr txBox="1"/>
          <p:nvPr/>
        </p:nvSpPr>
        <p:spPr>
          <a:xfrm>
            <a:off x="8701253" y="5258773"/>
            <a:ext cx="1021557" cy="369332"/>
          </a:xfrm>
          <a:prstGeom prst="rect">
            <a:avLst/>
          </a:prstGeom>
          <a:noFill/>
        </p:spPr>
        <p:txBody>
          <a:bodyPr wrap="square" rtlCol="0">
            <a:spAutoFit/>
          </a:bodyPr>
          <a:lstStyle/>
          <a:p>
            <a:r>
              <a:rPr lang="en-US" dirty="0"/>
              <a:t>Amount:</a:t>
            </a:r>
          </a:p>
        </p:txBody>
      </p:sp>
      <p:pic>
        <p:nvPicPr>
          <p:cNvPr id="26" name="Picture 25">
            <a:extLst>
              <a:ext uri="{FF2B5EF4-FFF2-40B4-BE49-F238E27FC236}">
                <a16:creationId xmlns:a16="http://schemas.microsoft.com/office/drawing/2014/main" id="{7B3163A6-066E-DD40-BFAA-59C2E91817B4}"/>
              </a:ext>
            </a:extLst>
          </p:cNvPr>
          <p:cNvPicPr>
            <a:picLocks noChangeAspect="1"/>
          </p:cNvPicPr>
          <p:nvPr/>
        </p:nvPicPr>
        <p:blipFill>
          <a:blip r:embed="rId4"/>
          <a:stretch>
            <a:fillRect/>
          </a:stretch>
        </p:blipFill>
        <p:spPr>
          <a:xfrm>
            <a:off x="10129837" y="4974444"/>
            <a:ext cx="609600" cy="755904"/>
          </a:xfrm>
          <a:prstGeom prst="rect">
            <a:avLst/>
          </a:prstGeom>
        </p:spPr>
      </p:pic>
    </p:spTree>
    <p:extLst>
      <p:ext uri="{BB962C8B-B14F-4D97-AF65-F5344CB8AC3E}">
        <p14:creationId xmlns:p14="http://schemas.microsoft.com/office/powerpoint/2010/main" val="302902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3000"/>
                            </p:stCondLst>
                            <p:childTnLst>
                              <p:par>
                                <p:cTn id="31" presetID="9"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nodeType="clickEffect">
                                  <p:stCondLst>
                                    <p:cond delay="0"/>
                                  </p:stCondLst>
                                  <p:childTnLst>
                                    <p:animEffect transition="out" filter="blinds(horizontal)">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par>
                          <p:cTn id="39" fill="hold">
                            <p:stCondLst>
                              <p:cond delay="500"/>
                            </p:stCondLst>
                            <p:childTnLst>
                              <p:par>
                                <p:cTn id="40" presetID="5" presetClass="exit" presetSubtype="10" fill="hold" grpId="1" nodeType="afterEffect">
                                  <p:stCondLst>
                                    <p:cond delay="0"/>
                                  </p:stCondLst>
                                  <p:childTnLst>
                                    <p:animEffect transition="out" filter="checkerboard(across)">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par>
                          <p:cTn id="43" fill="hold">
                            <p:stCondLst>
                              <p:cond delay="1000"/>
                            </p:stCondLst>
                            <p:childTnLst>
                              <p:par>
                                <p:cTn id="44" presetID="3" presetClass="exit" presetSubtype="10" fill="hold" nodeType="afterEffect">
                                  <p:stCondLst>
                                    <p:cond delay="0"/>
                                  </p:stCondLst>
                                  <p:childTnLst>
                                    <p:animEffect transition="out" filter="blinds(horizontal)">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childTnLst>
                          </p:cTn>
                        </p:par>
                        <p:par>
                          <p:cTn id="47" fill="hold">
                            <p:stCondLst>
                              <p:cond delay="1500"/>
                            </p:stCondLst>
                            <p:childTnLst>
                              <p:par>
                                <p:cTn id="48" presetID="5" presetClass="exit" presetSubtype="10" fill="hold" grpId="1" nodeType="afterEffect">
                                  <p:stCondLst>
                                    <p:cond delay="0"/>
                                  </p:stCondLst>
                                  <p:childTnLst>
                                    <p:animEffect transition="out" filter="checkerboard(across)">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dissolve">
                                      <p:cBhvr>
                                        <p:cTn id="55" dur="500"/>
                                        <p:tgtEl>
                                          <p:spTgt spid="7"/>
                                        </p:tgtEl>
                                      </p:cBhvr>
                                    </p:animEffect>
                                  </p:childTnLst>
                                </p:cTn>
                              </p:par>
                            </p:childTnLst>
                          </p:cTn>
                        </p:par>
                        <p:par>
                          <p:cTn id="56" fill="hold">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dissolve">
                                      <p:cBhvr>
                                        <p:cTn id="59" dur="500"/>
                                        <p:tgtEl>
                                          <p:spTgt spid="8"/>
                                        </p:tgtEl>
                                      </p:cBhvr>
                                    </p:animEffect>
                                  </p:childTnLst>
                                </p:cTn>
                              </p:par>
                            </p:childTnLst>
                          </p:cTn>
                        </p:par>
                        <p:par>
                          <p:cTn id="60" fill="hold">
                            <p:stCondLst>
                              <p:cond delay="1000"/>
                            </p:stCondLst>
                            <p:childTnLst>
                              <p:par>
                                <p:cTn id="61" presetID="9"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dissolve">
                                      <p:cBhvr>
                                        <p:cTn id="63" dur="500"/>
                                        <p:tgtEl>
                                          <p:spTgt spid="14"/>
                                        </p:tgtEl>
                                      </p:cBhvr>
                                    </p:animEffect>
                                  </p:childTnLst>
                                </p:cTn>
                              </p:par>
                            </p:childTnLst>
                          </p:cTn>
                        </p:par>
                        <p:par>
                          <p:cTn id="64" fill="hold">
                            <p:stCondLst>
                              <p:cond delay="1500"/>
                            </p:stCondLst>
                            <p:childTnLst>
                              <p:par>
                                <p:cTn id="65" presetID="9" presetClass="entr" presetSubtype="0"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par>
                          <p:cTn id="68" fill="hold">
                            <p:stCondLst>
                              <p:cond delay="2000"/>
                            </p:stCondLst>
                            <p:childTnLst>
                              <p:par>
                                <p:cTn id="69" presetID="9" presetClass="entr" presetSubtype="0"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childTnLst>
                          </p:cTn>
                        </p:par>
                        <p:par>
                          <p:cTn id="72" fill="hold">
                            <p:stCondLst>
                              <p:cond delay="2500"/>
                            </p:stCondLst>
                            <p:childTnLst>
                              <p:par>
                                <p:cTn id="73" presetID="9" presetClass="entr" presetSubtype="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dissolve">
                                      <p:cBhvr>
                                        <p:cTn id="75" dur="500"/>
                                        <p:tgtEl>
                                          <p:spTgt spid="21"/>
                                        </p:tgtEl>
                                      </p:cBhvr>
                                    </p:animEffect>
                                  </p:childTnLst>
                                </p:cTn>
                              </p:par>
                            </p:childTnLst>
                          </p:cTn>
                        </p:par>
                        <p:par>
                          <p:cTn id="76" fill="hold">
                            <p:stCondLst>
                              <p:cond delay="3000"/>
                            </p:stCondLst>
                            <p:childTnLst>
                              <p:par>
                                <p:cTn id="77" presetID="9" presetClass="entr" presetSubtype="0" fill="hold"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dissolve">
                                      <p:cBhvr>
                                        <p:cTn id="7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9" grpId="0"/>
      <p:bldP spid="9" grpId="1"/>
      <p:bldP spid="10" grpId="0"/>
      <p:bldP spid="10" grpId="1"/>
      <p:bldP spid="7" grpId="0" animBg="1"/>
      <p:bldP spid="8" grpId="0"/>
      <p:bldP spid="15"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E6E80-98BB-0F4C-80E1-0C40A6107810}"/>
              </a:ext>
            </a:extLst>
          </p:cNvPr>
          <p:cNvSpPr>
            <a:spLocks noGrp="1"/>
          </p:cNvSpPr>
          <p:nvPr>
            <p:ph idx="1"/>
          </p:nvPr>
        </p:nvSpPr>
        <p:spPr>
          <a:xfrm>
            <a:off x="593723" y="1245179"/>
            <a:ext cx="11272212" cy="2198109"/>
          </a:xfrm>
        </p:spPr>
        <p:txBody>
          <a:bodyPr>
            <a:normAutofit fontScale="92500" lnSpcReduction="10000"/>
          </a:bodyPr>
          <a:lstStyle/>
          <a:p>
            <a:r>
              <a:rPr lang="en-US" sz="2800" dirty="0"/>
              <a:t>Until 2009, it was adopted by </a:t>
            </a:r>
            <a:r>
              <a:rPr lang="en-US" sz="2800" dirty="0" err="1"/>
              <a:t>satoshi</a:t>
            </a:r>
            <a:r>
              <a:rPr lang="en-US" sz="2800" dirty="0"/>
              <a:t> Nakamoto to create the digital cryptocurrency Bitcoin.</a:t>
            </a:r>
          </a:p>
          <a:p>
            <a:r>
              <a:rPr lang="en-US" sz="2800" dirty="0"/>
              <a:t>Distributed ledger</a:t>
            </a:r>
          </a:p>
          <a:p>
            <a:r>
              <a:rPr lang="en-US" sz="2800" dirty="0"/>
              <a:t>Once the data is recorded inside a blockchain it becomes very difficult to change it ?</a:t>
            </a:r>
          </a:p>
          <a:p>
            <a:endParaRPr lang="en-US" sz="2800" dirty="0"/>
          </a:p>
        </p:txBody>
      </p:sp>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Blockchain technology?</a:t>
            </a:r>
            <a:r>
              <a:rPr lang="en-US" dirty="0"/>
              <a:t> </a:t>
            </a:r>
          </a:p>
        </p:txBody>
      </p:sp>
      <p:sp>
        <p:nvSpPr>
          <p:cNvPr id="6" name="Cube 5">
            <a:extLst>
              <a:ext uri="{FF2B5EF4-FFF2-40B4-BE49-F238E27FC236}">
                <a16:creationId xmlns:a16="http://schemas.microsoft.com/office/drawing/2014/main" id="{BF0C2DE7-FA31-F44E-8F56-AF320337ED7F}"/>
              </a:ext>
            </a:extLst>
          </p:cNvPr>
          <p:cNvSpPr/>
          <p:nvPr/>
        </p:nvSpPr>
        <p:spPr>
          <a:xfrm>
            <a:off x="2939902" y="3856163"/>
            <a:ext cx="1860698" cy="1733107"/>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1B2448A9-6888-FC40-B342-F341A1E7B90F}"/>
              </a:ext>
            </a:extLst>
          </p:cNvPr>
          <p:cNvSpPr txBox="1"/>
          <p:nvPr/>
        </p:nvSpPr>
        <p:spPr>
          <a:xfrm>
            <a:off x="7458075" y="4500563"/>
            <a:ext cx="1057275" cy="523220"/>
          </a:xfrm>
          <a:prstGeom prst="rect">
            <a:avLst/>
          </a:prstGeom>
          <a:noFill/>
        </p:spPr>
        <p:txBody>
          <a:bodyPr wrap="square" rtlCol="0">
            <a:spAutoFit/>
          </a:bodyPr>
          <a:lstStyle/>
          <a:p>
            <a:r>
              <a:rPr lang="en-US" sz="2800" dirty="0"/>
              <a:t>Hash</a:t>
            </a:r>
          </a:p>
        </p:txBody>
      </p:sp>
      <p:cxnSp>
        <p:nvCxnSpPr>
          <p:cNvPr id="18" name="Straight Connector 17">
            <a:extLst>
              <a:ext uri="{FF2B5EF4-FFF2-40B4-BE49-F238E27FC236}">
                <a16:creationId xmlns:a16="http://schemas.microsoft.com/office/drawing/2014/main" id="{6C91509C-0CC2-B546-9BDA-EE04BC8A4C40}"/>
              </a:ext>
            </a:extLst>
          </p:cNvPr>
          <p:cNvCxnSpPr/>
          <p:nvPr/>
        </p:nvCxnSpPr>
        <p:spPr>
          <a:xfrm>
            <a:off x="4857750" y="4722716"/>
            <a:ext cx="2600324" cy="39457"/>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E0D1C6F-12FB-664B-AD83-4167B21ABC84}"/>
              </a:ext>
            </a:extLst>
          </p:cNvPr>
          <p:cNvSpPr txBox="1"/>
          <p:nvPr/>
        </p:nvSpPr>
        <p:spPr>
          <a:xfrm>
            <a:off x="8429625" y="3630274"/>
            <a:ext cx="3071813" cy="1200329"/>
          </a:xfrm>
          <a:prstGeom prst="rect">
            <a:avLst/>
          </a:prstGeom>
          <a:noFill/>
        </p:spPr>
        <p:txBody>
          <a:bodyPr wrap="square" rtlCol="0">
            <a:spAutoFit/>
          </a:bodyPr>
          <a:lstStyle/>
          <a:p>
            <a:r>
              <a:rPr lang="en-US" dirty="0"/>
              <a:t>Cf23df2207d99a74fbe169e3eb</a:t>
            </a:r>
          </a:p>
          <a:p>
            <a:r>
              <a:rPr lang="en-US" dirty="0"/>
              <a:t>aestdfgg34r4207d99a74fbe169</a:t>
            </a:r>
          </a:p>
          <a:p>
            <a:endParaRPr lang="en-US" dirty="0"/>
          </a:p>
          <a:p>
            <a:endParaRPr lang="en-US" dirty="0"/>
          </a:p>
        </p:txBody>
      </p:sp>
      <p:pic>
        <p:nvPicPr>
          <p:cNvPr id="16" name="Picture 15">
            <a:extLst>
              <a:ext uri="{FF2B5EF4-FFF2-40B4-BE49-F238E27FC236}">
                <a16:creationId xmlns:a16="http://schemas.microsoft.com/office/drawing/2014/main" id="{441978D0-2FE2-5B40-9A96-526FA4924843}"/>
              </a:ext>
            </a:extLst>
          </p:cNvPr>
          <p:cNvPicPr>
            <a:picLocks noChangeAspect="1"/>
          </p:cNvPicPr>
          <p:nvPr/>
        </p:nvPicPr>
        <p:blipFill>
          <a:blip r:embed="rId2"/>
          <a:stretch>
            <a:fillRect/>
          </a:stretch>
        </p:blipFill>
        <p:spPr>
          <a:xfrm flipV="1">
            <a:off x="9572625" y="4223566"/>
            <a:ext cx="919161" cy="1275336"/>
          </a:xfrm>
          <a:prstGeom prst="rect">
            <a:avLst/>
          </a:prstGeom>
        </p:spPr>
      </p:pic>
    </p:spTree>
    <p:extLst>
      <p:ext uri="{BB962C8B-B14F-4D97-AF65-F5344CB8AC3E}">
        <p14:creationId xmlns:p14="http://schemas.microsoft.com/office/powerpoint/2010/main" val="118318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dissolv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mph" presetSubtype="0" fill="hold" grpId="0" nodeType="clickEffect">
                                  <p:stCondLst>
                                    <p:cond delay="0"/>
                                  </p:stCondLst>
                                  <p:childTnLst>
                                    <p:animClr clrSpc="hsl" dir="cw">
                                      <p:cBhvr override="childStyle">
                                        <p:cTn id="26" dur="500" fill="hold"/>
                                        <p:tgtEl>
                                          <p:spTgt spid="6"/>
                                        </p:tgtEl>
                                        <p:attrNameLst>
                                          <p:attrName>style.color</p:attrName>
                                        </p:attrNameLst>
                                      </p:cBhvr>
                                      <p:by>
                                        <p:hsl h="7200000" s="0" l="0"/>
                                      </p:by>
                                    </p:animClr>
                                    <p:animClr clrSpc="hsl" dir="cw">
                                      <p:cBhvr>
                                        <p:cTn id="27" dur="500" fill="hold"/>
                                        <p:tgtEl>
                                          <p:spTgt spid="6"/>
                                        </p:tgtEl>
                                        <p:attrNameLst>
                                          <p:attrName>fillcolor</p:attrName>
                                        </p:attrNameLst>
                                      </p:cBhvr>
                                      <p:by>
                                        <p:hsl h="7200000" s="0" l="0"/>
                                      </p:by>
                                    </p:animClr>
                                    <p:animClr clrSpc="hsl" dir="cw">
                                      <p:cBhvr>
                                        <p:cTn id="28" dur="500" fill="hold"/>
                                        <p:tgtEl>
                                          <p:spTgt spid="6"/>
                                        </p:tgtEl>
                                        <p:attrNameLst>
                                          <p:attrName>stroke.color</p:attrName>
                                        </p:attrNameLst>
                                      </p:cBhvr>
                                      <p:by>
                                        <p:hsl h="7200000" s="0" l="0"/>
                                      </p:by>
                                    </p:animClr>
                                    <p:set>
                                      <p:cBhvr>
                                        <p:cTn id="29" dur="500" fill="hold"/>
                                        <p:tgtEl>
                                          <p:spTgt spid="6"/>
                                        </p:tgtEl>
                                        <p:attrNameLst>
                                          <p:attrName>fill.type</p:attrName>
                                        </p:attrNameLst>
                                      </p:cBhvr>
                                      <p:to>
                                        <p:strVal val="solid"/>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11">
                                            <p:txEl>
                                              <p:pRg st="0" end="0"/>
                                            </p:txEl>
                                          </p:spTgt>
                                        </p:tgtEl>
                                      </p:cBhvr>
                                    </p:animEffect>
                                    <p:set>
                                      <p:cBhvr>
                                        <p:cTn id="34"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animEffect transition="in" filter="dissolve">
                                      <p:cBhvr>
                                        <p:cTn id="39"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Blockchain technology?</a:t>
            </a:r>
            <a:r>
              <a:rPr lang="en-US" dirty="0"/>
              <a:t> </a:t>
            </a:r>
          </a:p>
        </p:txBody>
      </p:sp>
      <p:sp>
        <p:nvSpPr>
          <p:cNvPr id="12" name="Cube 11">
            <a:extLst>
              <a:ext uri="{FF2B5EF4-FFF2-40B4-BE49-F238E27FC236}">
                <a16:creationId xmlns:a16="http://schemas.microsoft.com/office/drawing/2014/main" id="{6493F0B4-38E4-C448-BDE3-FC7D077DF753}"/>
              </a:ext>
            </a:extLst>
          </p:cNvPr>
          <p:cNvSpPr/>
          <p:nvPr/>
        </p:nvSpPr>
        <p:spPr>
          <a:xfrm>
            <a:off x="511692" y="1513146"/>
            <a:ext cx="1860698" cy="1733107"/>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solidFill>
                  <a:schemeClr val="tx1"/>
                </a:solidFill>
              </a:rPr>
              <a:t>1</a:t>
            </a:r>
          </a:p>
        </p:txBody>
      </p:sp>
      <p:sp>
        <p:nvSpPr>
          <p:cNvPr id="13" name="Cube 12">
            <a:extLst>
              <a:ext uri="{FF2B5EF4-FFF2-40B4-BE49-F238E27FC236}">
                <a16:creationId xmlns:a16="http://schemas.microsoft.com/office/drawing/2014/main" id="{48BFFF21-6B29-CB46-91B5-F2DAF7B6AAAC}"/>
              </a:ext>
            </a:extLst>
          </p:cNvPr>
          <p:cNvSpPr/>
          <p:nvPr/>
        </p:nvSpPr>
        <p:spPr>
          <a:xfrm>
            <a:off x="4497349" y="1513145"/>
            <a:ext cx="1860698" cy="1733107"/>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solidFill>
                  <a:schemeClr val="tx1"/>
                </a:solidFill>
              </a:rPr>
              <a:t>2</a:t>
            </a:r>
            <a:endParaRPr lang="en-US" dirty="0">
              <a:solidFill>
                <a:schemeClr val="tx1"/>
              </a:solidFill>
            </a:endParaRPr>
          </a:p>
        </p:txBody>
      </p:sp>
      <p:sp>
        <p:nvSpPr>
          <p:cNvPr id="14" name="Cube 13">
            <a:extLst>
              <a:ext uri="{FF2B5EF4-FFF2-40B4-BE49-F238E27FC236}">
                <a16:creationId xmlns:a16="http://schemas.microsoft.com/office/drawing/2014/main" id="{1E378902-1F92-BA42-80CF-E685C1C644AB}"/>
              </a:ext>
            </a:extLst>
          </p:cNvPr>
          <p:cNvSpPr/>
          <p:nvPr/>
        </p:nvSpPr>
        <p:spPr>
          <a:xfrm>
            <a:off x="8580911" y="1513144"/>
            <a:ext cx="1860698" cy="1733107"/>
          </a:xfrm>
          <a:prstGeom prst="cub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400" dirty="0">
                <a:solidFill>
                  <a:schemeClr val="tx1"/>
                </a:solidFill>
              </a:rPr>
              <a:t>3</a:t>
            </a:r>
            <a:endParaRPr lang="en-US" dirty="0">
              <a:solidFill>
                <a:schemeClr val="tx1"/>
              </a:solidFill>
            </a:endParaRPr>
          </a:p>
        </p:txBody>
      </p:sp>
      <p:pic>
        <p:nvPicPr>
          <p:cNvPr id="15" name="Picture 14">
            <a:extLst>
              <a:ext uri="{FF2B5EF4-FFF2-40B4-BE49-F238E27FC236}">
                <a16:creationId xmlns:a16="http://schemas.microsoft.com/office/drawing/2014/main" id="{870303B8-4096-EA49-93B7-026F1FECCF83}"/>
              </a:ext>
            </a:extLst>
          </p:cNvPr>
          <p:cNvPicPr>
            <a:picLocks noChangeAspect="1"/>
          </p:cNvPicPr>
          <p:nvPr/>
        </p:nvPicPr>
        <p:blipFill>
          <a:blip r:embed="rId2"/>
          <a:stretch>
            <a:fillRect/>
          </a:stretch>
        </p:blipFill>
        <p:spPr>
          <a:xfrm>
            <a:off x="2567134" y="2135147"/>
            <a:ext cx="1735470" cy="489099"/>
          </a:xfrm>
          <a:prstGeom prst="rect">
            <a:avLst/>
          </a:prstGeom>
        </p:spPr>
      </p:pic>
      <p:pic>
        <p:nvPicPr>
          <p:cNvPr id="17" name="Picture 16">
            <a:extLst>
              <a:ext uri="{FF2B5EF4-FFF2-40B4-BE49-F238E27FC236}">
                <a16:creationId xmlns:a16="http://schemas.microsoft.com/office/drawing/2014/main" id="{A45A824D-1F00-F349-A4F2-746B27881CD2}"/>
              </a:ext>
            </a:extLst>
          </p:cNvPr>
          <p:cNvPicPr>
            <a:picLocks noChangeAspect="1"/>
          </p:cNvPicPr>
          <p:nvPr/>
        </p:nvPicPr>
        <p:blipFill>
          <a:blip r:embed="rId2"/>
          <a:stretch>
            <a:fillRect/>
          </a:stretch>
        </p:blipFill>
        <p:spPr>
          <a:xfrm>
            <a:off x="6501511" y="2135146"/>
            <a:ext cx="1735470" cy="489099"/>
          </a:xfrm>
          <a:prstGeom prst="rect">
            <a:avLst/>
          </a:prstGeom>
        </p:spPr>
      </p:pic>
      <p:sp>
        <p:nvSpPr>
          <p:cNvPr id="8" name="TextBox 7">
            <a:extLst>
              <a:ext uri="{FF2B5EF4-FFF2-40B4-BE49-F238E27FC236}">
                <a16:creationId xmlns:a16="http://schemas.microsoft.com/office/drawing/2014/main" id="{E2E0312A-7321-074A-8804-EACB916D8533}"/>
              </a:ext>
            </a:extLst>
          </p:cNvPr>
          <p:cNvSpPr txBox="1"/>
          <p:nvPr/>
        </p:nvSpPr>
        <p:spPr>
          <a:xfrm>
            <a:off x="685800" y="3900488"/>
            <a:ext cx="2643188" cy="1477328"/>
          </a:xfrm>
          <a:prstGeom prst="rect">
            <a:avLst/>
          </a:prstGeom>
          <a:noFill/>
        </p:spPr>
        <p:txBody>
          <a:bodyPr wrap="square" rtlCol="0">
            <a:spAutoFit/>
          </a:bodyPr>
          <a:lstStyle/>
          <a:p>
            <a:endParaRPr lang="en-US" dirty="0"/>
          </a:p>
          <a:p>
            <a:endParaRPr lang="en-US" dirty="0"/>
          </a:p>
          <a:p>
            <a:r>
              <a:rPr lang="en-US" dirty="0"/>
              <a:t>Hash: 1Z8F</a:t>
            </a:r>
          </a:p>
          <a:p>
            <a:endParaRPr lang="en-US" dirty="0"/>
          </a:p>
          <a:p>
            <a:r>
              <a:rPr lang="en-US" dirty="0"/>
              <a:t>Previous hash: 0000</a:t>
            </a:r>
          </a:p>
        </p:txBody>
      </p:sp>
      <p:cxnSp>
        <p:nvCxnSpPr>
          <p:cNvPr id="19" name="Straight Connector 18">
            <a:extLst>
              <a:ext uri="{FF2B5EF4-FFF2-40B4-BE49-F238E27FC236}">
                <a16:creationId xmlns:a16="http://schemas.microsoft.com/office/drawing/2014/main" id="{E000B198-4DE3-E447-AE32-1AF883CFC185}"/>
              </a:ext>
            </a:extLst>
          </p:cNvPr>
          <p:cNvCxnSpPr/>
          <p:nvPr/>
        </p:nvCxnSpPr>
        <p:spPr>
          <a:xfrm>
            <a:off x="3434869" y="4186238"/>
            <a:ext cx="0" cy="1643062"/>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7B01FC2-00D6-7547-A15B-5A515B338115}"/>
              </a:ext>
            </a:extLst>
          </p:cNvPr>
          <p:cNvCxnSpPr>
            <a:cxnSpLocks/>
          </p:cNvCxnSpPr>
          <p:nvPr/>
        </p:nvCxnSpPr>
        <p:spPr>
          <a:xfrm>
            <a:off x="7500938" y="4057650"/>
            <a:ext cx="0" cy="177165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28F6457-D5AF-6C46-B819-9D247AC3B2DC}"/>
              </a:ext>
            </a:extLst>
          </p:cNvPr>
          <p:cNvSpPr txBox="1"/>
          <p:nvPr/>
        </p:nvSpPr>
        <p:spPr>
          <a:xfrm>
            <a:off x="3858323" y="3900488"/>
            <a:ext cx="2643188" cy="1477328"/>
          </a:xfrm>
          <a:prstGeom prst="rect">
            <a:avLst/>
          </a:prstGeom>
          <a:noFill/>
        </p:spPr>
        <p:txBody>
          <a:bodyPr wrap="square" rtlCol="0">
            <a:spAutoFit/>
          </a:bodyPr>
          <a:lstStyle/>
          <a:p>
            <a:endParaRPr lang="en-US" dirty="0"/>
          </a:p>
          <a:p>
            <a:endParaRPr lang="en-US" dirty="0"/>
          </a:p>
          <a:p>
            <a:r>
              <a:rPr lang="en-US" dirty="0"/>
              <a:t>Hash: 6BQ1</a:t>
            </a:r>
          </a:p>
          <a:p>
            <a:endParaRPr lang="en-US" dirty="0"/>
          </a:p>
          <a:p>
            <a:r>
              <a:rPr lang="en-US" dirty="0"/>
              <a:t>Previous hash: 1Z8F</a:t>
            </a:r>
          </a:p>
        </p:txBody>
      </p:sp>
      <p:sp>
        <p:nvSpPr>
          <p:cNvPr id="25" name="TextBox 24">
            <a:extLst>
              <a:ext uri="{FF2B5EF4-FFF2-40B4-BE49-F238E27FC236}">
                <a16:creationId xmlns:a16="http://schemas.microsoft.com/office/drawing/2014/main" id="{205CE018-8327-9042-A31E-FD2A24E84D7A}"/>
              </a:ext>
            </a:extLst>
          </p:cNvPr>
          <p:cNvSpPr txBox="1"/>
          <p:nvPr/>
        </p:nvSpPr>
        <p:spPr>
          <a:xfrm>
            <a:off x="8236981" y="3900488"/>
            <a:ext cx="2643188" cy="1477328"/>
          </a:xfrm>
          <a:prstGeom prst="rect">
            <a:avLst/>
          </a:prstGeom>
          <a:noFill/>
        </p:spPr>
        <p:txBody>
          <a:bodyPr wrap="square" rtlCol="0">
            <a:spAutoFit/>
          </a:bodyPr>
          <a:lstStyle/>
          <a:p>
            <a:endParaRPr lang="en-US" dirty="0"/>
          </a:p>
          <a:p>
            <a:endParaRPr lang="en-US" dirty="0"/>
          </a:p>
          <a:p>
            <a:r>
              <a:rPr lang="en-US" dirty="0"/>
              <a:t>Hash: 3HAQ</a:t>
            </a:r>
          </a:p>
          <a:p>
            <a:endParaRPr lang="en-US" dirty="0"/>
          </a:p>
          <a:p>
            <a:r>
              <a:rPr lang="en-US" dirty="0"/>
              <a:t>Previous hash: 6BQ1</a:t>
            </a:r>
          </a:p>
        </p:txBody>
      </p:sp>
      <p:sp>
        <p:nvSpPr>
          <p:cNvPr id="26" name="Donut 25">
            <a:extLst>
              <a:ext uri="{FF2B5EF4-FFF2-40B4-BE49-F238E27FC236}">
                <a16:creationId xmlns:a16="http://schemas.microsoft.com/office/drawing/2014/main" id="{6F2DADA3-EA1C-464C-B6F5-85311F4D66C8}"/>
              </a:ext>
            </a:extLst>
          </p:cNvPr>
          <p:cNvSpPr/>
          <p:nvPr/>
        </p:nvSpPr>
        <p:spPr>
          <a:xfrm>
            <a:off x="4460574" y="4298395"/>
            <a:ext cx="734208" cy="603290"/>
          </a:xfrm>
          <a:prstGeom prst="donut">
            <a:avLst>
              <a:gd name="adj" fmla="val 35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8" name="Straight Arrow Connector 27">
            <a:extLst>
              <a:ext uri="{FF2B5EF4-FFF2-40B4-BE49-F238E27FC236}">
                <a16:creationId xmlns:a16="http://schemas.microsoft.com/office/drawing/2014/main" id="{E9149EC9-79A8-6643-A402-A687B1107E7B}"/>
              </a:ext>
            </a:extLst>
          </p:cNvPr>
          <p:cNvCxnSpPr>
            <a:cxnSpLocks/>
          </p:cNvCxnSpPr>
          <p:nvPr/>
        </p:nvCxnSpPr>
        <p:spPr>
          <a:xfrm flipH="1" flipV="1">
            <a:off x="5326940" y="4679656"/>
            <a:ext cx="4184321" cy="47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Donut 28">
            <a:extLst>
              <a:ext uri="{FF2B5EF4-FFF2-40B4-BE49-F238E27FC236}">
                <a16:creationId xmlns:a16="http://schemas.microsoft.com/office/drawing/2014/main" id="{31616A1A-6E97-2746-8FA7-85C04A98A4B8}"/>
              </a:ext>
            </a:extLst>
          </p:cNvPr>
          <p:cNvSpPr/>
          <p:nvPr/>
        </p:nvSpPr>
        <p:spPr>
          <a:xfrm>
            <a:off x="9511261" y="4901685"/>
            <a:ext cx="866366" cy="677228"/>
          </a:xfrm>
          <a:prstGeom prst="donut">
            <a:avLst>
              <a:gd name="adj" fmla="val 35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Donut 30">
            <a:extLst>
              <a:ext uri="{FF2B5EF4-FFF2-40B4-BE49-F238E27FC236}">
                <a16:creationId xmlns:a16="http://schemas.microsoft.com/office/drawing/2014/main" id="{2A644B2A-E5C8-D14B-84A2-BEC0809A1468}"/>
              </a:ext>
            </a:extLst>
          </p:cNvPr>
          <p:cNvSpPr/>
          <p:nvPr/>
        </p:nvSpPr>
        <p:spPr>
          <a:xfrm>
            <a:off x="5196616" y="4901685"/>
            <a:ext cx="732575" cy="471845"/>
          </a:xfrm>
          <a:prstGeom prst="donut">
            <a:avLst>
              <a:gd name="adj" fmla="val 357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0B4CB458-17DA-6545-9284-0AED7B0B1375}"/>
              </a:ext>
            </a:extLst>
          </p:cNvPr>
          <p:cNvCxnSpPr>
            <a:cxnSpLocks/>
          </p:cNvCxnSpPr>
          <p:nvPr/>
        </p:nvCxnSpPr>
        <p:spPr>
          <a:xfrm flipH="1" flipV="1">
            <a:off x="1942179" y="4679656"/>
            <a:ext cx="3122279" cy="56064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Donut 35">
            <a:extLst>
              <a:ext uri="{FF2B5EF4-FFF2-40B4-BE49-F238E27FC236}">
                <a16:creationId xmlns:a16="http://schemas.microsoft.com/office/drawing/2014/main" id="{1BF15E23-881F-7044-AD23-20AE37804208}"/>
              </a:ext>
            </a:extLst>
          </p:cNvPr>
          <p:cNvSpPr/>
          <p:nvPr/>
        </p:nvSpPr>
        <p:spPr>
          <a:xfrm>
            <a:off x="1292614" y="4341042"/>
            <a:ext cx="649565" cy="560643"/>
          </a:xfrm>
          <a:prstGeom prst="donut">
            <a:avLst>
              <a:gd name="adj" fmla="val 3570"/>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Donut 36">
            <a:extLst>
              <a:ext uri="{FF2B5EF4-FFF2-40B4-BE49-F238E27FC236}">
                <a16:creationId xmlns:a16="http://schemas.microsoft.com/office/drawing/2014/main" id="{C71B0711-7D9E-DD41-B598-31ADFA1587A7}"/>
              </a:ext>
            </a:extLst>
          </p:cNvPr>
          <p:cNvSpPr/>
          <p:nvPr/>
        </p:nvSpPr>
        <p:spPr>
          <a:xfrm>
            <a:off x="2065961" y="4918722"/>
            <a:ext cx="649565" cy="560643"/>
          </a:xfrm>
          <a:prstGeom prst="donut">
            <a:avLst>
              <a:gd name="adj" fmla="val 3570"/>
            </a:avLst>
          </a:prstGeom>
          <a:solidFill>
            <a:srgbClr val="7030A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eeform 38">
            <a:extLst>
              <a:ext uri="{FF2B5EF4-FFF2-40B4-BE49-F238E27FC236}">
                <a16:creationId xmlns:a16="http://schemas.microsoft.com/office/drawing/2014/main" id="{BA609928-63C8-0644-B531-5A387798B34B}"/>
              </a:ext>
            </a:extLst>
          </p:cNvPr>
          <p:cNvSpPr/>
          <p:nvPr/>
        </p:nvSpPr>
        <p:spPr>
          <a:xfrm>
            <a:off x="133980" y="2886075"/>
            <a:ext cx="1880558" cy="2443163"/>
          </a:xfrm>
          <a:custGeom>
            <a:avLst/>
            <a:gdLst>
              <a:gd name="connsiteX0" fmla="*/ 1880558 w 1880558"/>
              <a:gd name="connsiteY0" fmla="*/ 2443163 h 2443163"/>
              <a:gd name="connsiteX1" fmla="*/ 66045 w 1880558"/>
              <a:gd name="connsiteY1" fmla="*/ 914400 h 2443163"/>
              <a:gd name="connsiteX2" fmla="*/ 366083 w 1880558"/>
              <a:gd name="connsiteY2" fmla="*/ 0 h 2443163"/>
              <a:gd name="connsiteX3" fmla="*/ 366083 w 1880558"/>
              <a:gd name="connsiteY3" fmla="*/ 0 h 2443163"/>
            </a:gdLst>
            <a:ahLst/>
            <a:cxnLst>
              <a:cxn ang="0">
                <a:pos x="connsiteX0" y="connsiteY0"/>
              </a:cxn>
              <a:cxn ang="0">
                <a:pos x="connsiteX1" y="connsiteY1"/>
              </a:cxn>
              <a:cxn ang="0">
                <a:pos x="connsiteX2" y="connsiteY2"/>
              </a:cxn>
              <a:cxn ang="0">
                <a:pos x="connsiteX3" y="connsiteY3"/>
              </a:cxn>
            </a:cxnLst>
            <a:rect l="l" t="t" r="r" b="b"/>
            <a:pathLst>
              <a:path w="1880558" h="2443163">
                <a:moveTo>
                  <a:pt x="1880558" y="2443163"/>
                </a:moveTo>
                <a:cubicBezTo>
                  <a:pt x="1099507" y="1882378"/>
                  <a:pt x="318457" y="1321594"/>
                  <a:pt x="66045" y="914400"/>
                </a:cubicBezTo>
                <a:cubicBezTo>
                  <a:pt x="-186368" y="507206"/>
                  <a:pt x="366083" y="0"/>
                  <a:pt x="366083" y="0"/>
                </a:cubicBezTo>
                <a:lnTo>
                  <a:pt x="366083" y="0"/>
                </a:lnTo>
              </a:path>
            </a:pathLst>
          </a:custGeom>
          <a:ln>
            <a:solidFill>
              <a:srgbClr val="FF000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45DAD242-416A-9B4E-9008-D9E20067EC89}"/>
              </a:ext>
            </a:extLst>
          </p:cNvPr>
          <p:cNvSpPr txBox="1"/>
          <p:nvPr/>
        </p:nvSpPr>
        <p:spPr>
          <a:xfrm>
            <a:off x="362265" y="3326238"/>
            <a:ext cx="1860698" cy="400110"/>
          </a:xfrm>
          <a:prstGeom prst="rect">
            <a:avLst/>
          </a:prstGeom>
          <a:noFill/>
        </p:spPr>
        <p:txBody>
          <a:bodyPr wrap="square" rtlCol="0">
            <a:spAutoFit/>
          </a:bodyPr>
          <a:lstStyle/>
          <a:p>
            <a:r>
              <a:rPr lang="en-US" sz="2000" b="1" dirty="0"/>
              <a:t>Genesis block </a:t>
            </a:r>
          </a:p>
        </p:txBody>
      </p:sp>
      <p:pic>
        <p:nvPicPr>
          <p:cNvPr id="42" name="Picture 41">
            <a:extLst>
              <a:ext uri="{FF2B5EF4-FFF2-40B4-BE49-F238E27FC236}">
                <a16:creationId xmlns:a16="http://schemas.microsoft.com/office/drawing/2014/main" id="{C268FAC9-65E1-F846-BE5F-FB2D206A5E69}"/>
              </a:ext>
            </a:extLst>
          </p:cNvPr>
          <p:cNvPicPr>
            <a:picLocks noChangeAspect="1"/>
          </p:cNvPicPr>
          <p:nvPr/>
        </p:nvPicPr>
        <p:blipFill>
          <a:blip r:embed="rId3"/>
          <a:stretch>
            <a:fillRect/>
          </a:stretch>
        </p:blipFill>
        <p:spPr>
          <a:xfrm>
            <a:off x="4595254" y="1962050"/>
            <a:ext cx="1306455" cy="1266926"/>
          </a:xfrm>
          <a:prstGeom prst="rect">
            <a:avLst/>
          </a:prstGeom>
        </p:spPr>
      </p:pic>
      <p:sp>
        <p:nvSpPr>
          <p:cNvPr id="43" name="Multiply 42">
            <a:extLst>
              <a:ext uri="{FF2B5EF4-FFF2-40B4-BE49-F238E27FC236}">
                <a16:creationId xmlns:a16="http://schemas.microsoft.com/office/drawing/2014/main" id="{6E8EB52B-2EDF-8E41-933B-B4CE476EF09F}"/>
              </a:ext>
            </a:extLst>
          </p:cNvPr>
          <p:cNvSpPr/>
          <p:nvPr/>
        </p:nvSpPr>
        <p:spPr>
          <a:xfrm>
            <a:off x="4585367" y="4406622"/>
            <a:ext cx="469204" cy="386835"/>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00CC0069-ED31-6C44-B56F-33695E672ABC}"/>
              </a:ext>
            </a:extLst>
          </p:cNvPr>
          <p:cNvSpPr txBox="1"/>
          <p:nvPr/>
        </p:nvSpPr>
        <p:spPr>
          <a:xfrm>
            <a:off x="5413093" y="4454486"/>
            <a:ext cx="755039" cy="369332"/>
          </a:xfrm>
          <a:prstGeom prst="rect">
            <a:avLst/>
          </a:prstGeom>
          <a:noFill/>
        </p:spPr>
        <p:txBody>
          <a:bodyPr wrap="square" rtlCol="0">
            <a:spAutoFit/>
          </a:bodyPr>
          <a:lstStyle/>
          <a:p>
            <a:r>
              <a:rPr lang="en-US" dirty="0"/>
              <a:t>H62Y</a:t>
            </a:r>
          </a:p>
        </p:txBody>
      </p:sp>
      <p:sp>
        <p:nvSpPr>
          <p:cNvPr id="45" name="TextBox 44">
            <a:extLst>
              <a:ext uri="{FF2B5EF4-FFF2-40B4-BE49-F238E27FC236}">
                <a16:creationId xmlns:a16="http://schemas.microsoft.com/office/drawing/2014/main" id="{AD2F14C6-2A5E-1C43-A780-E2BFD4BC4ED2}"/>
              </a:ext>
            </a:extLst>
          </p:cNvPr>
          <p:cNvSpPr txBox="1"/>
          <p:nvPr/>
        </p:nvSpPr>
        <p:spPr>
          <a:xfrm>
            <a:off x="8686801" y="5599845"/>
            <a:ext cx="3128962" cy="584775"/>
          </a:xfrm>
          <a:prstGeom prst="rect">
            <a:avLst/>
          </a:prstGeom>
          <a:noFill/>
        </p:spPr>
        <p:txBody>
          <a:bodyPr wrap="square" rtlCol="0">
            <a:spAutoFit/>
          </a:bodyPr>
          <a:lstStyle/>
          <a:p>
            <a:r>
              <a:rPr lang="en-US" sz="3200" dirty="0"/>
              <a:t>That’s not right?</a:t>
            </a:r>
          </a:p>
        </p:txBody>
      </p:sp>
      <p:sp>
        <p:nvSpPr>
          <p:cNvPr id="46" name="TextBox 45">
            <a:extLst>
              <a:ext uri="{FF2B5EF4-FFF2-40B4-BE49-F238E27FC236}">
                <a16:creationId xmlns:a16="http://schemas.microsoft.com/office/drawing/2014/main" id="{476AE9C1-4D64-B74E-8187-4B1D02BAF623}"/>
              </a:ext>
            </a:extLst>
          </p:cNvPr>
          <p:cNvSpPr txBox="1"/>
          <p:nvPr/>
        </p:nvSpPr>
        <p:spPr>
          <a:xfrm>
            <a:off x="828675" y="6015038"/>
            <a:ext cx="4757738" cy="584775"/>
          </a:xfrm>
          <a:prstGeom prst="rect">
            <a:avLst/>
          </a:prstGeom>
          <a:noFill/>
        </p:spPr>
        <p:txBody>
          <a:bodyPr wrap="square" rtlCol="0">
            <a:spAutoFit/>
          </a:bodyPr>
          <a:lstStyle/>
          <a:p>
            <a:r>
              <a:rPr lang="en-US" sz="3200" b="1" dirty="0"/>
              <a:t>Proof of work </a:t>
            </a:r>
          </a:p>
        </p:txBody>
      </p:sp>
      <p:pic>
        <p:nvPicPr>
          <p:cNvPr id="48" name="Picture 47">
            <a:extLst>
              <a:ext uri="{FF2B5EF4-FFF2-40B4-BE49-F238E27FC236}">
                <a16:creationId xmlns:a16="http://schemas.microsoft.com/office/drawing/2014/main" id="{784187D5-9BA8-AD42-A16E-2034BB1B9E68}"/>
              </a:ext>
            </a:extLst>
          </p:cNvPr>
          <p:cNvPicPr>
            <a:picLocks noChangeAspect="1"/>
          </p:cNvPicPr>
          <p:nvPr/>
        </p:nvPicPr>
        <p:blipFill>
          <a:blip r:embed="rId4"/>
          <a:stretch>
            <a:fillRect/>
          </a:stretch>
        </p:blipFill>
        <p:spPr>
          <a:xfrm>
            <a:off x="3789763" y="5733718"/>
            <a:ext cx="1482761" cy="1096921"/>
          </a:xfrm>
          <a:prstGeom prst="rect">
            <a:avLst/>
          </a:prstGeom>
        </p:spPr>
      </p:pic>
    </p:spTree>
    <p:extLst>
      <p:ext uri="{BB962C8B-B14F-4D97-AF65-F5344CB8AC3E}">
        <p14:creationId xmlns:p14="http://schemas.microsoft.com/office/powerpoint/2010/main" val="271561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checkerboard(across)">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down)">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heckerboard(across)">
                                      <p:cBhvr>
                                        <p:cTn id="38" dur="500"/>
                                        <p:tgtEl>
                                          <p:spTgt spid="2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dissolv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dissolv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dissolv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dissolve">
                                      <p:cBhvr>
                                        <p:cTn id="73" dur="500"/>
                                        <p:tgtEl>
                                          <p:spTgt spid="4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dissolve">
                                      <p:cBhvr>
                                        <p:cTn id="78" dur="500"/>
                                        <p:tgtEl>
                                          <p:spTgt spid="43"/>
                                        </p:tgtEl>
                                      </p:cBhvr>
                                    </p:animEffect>
                                  </p:childTnLst>
                                </p:cTn>
                              </p:par>
                            </p:childTnLst>
                          </p:cTn>
                        </p:par>
                      </p:childTnLst>
                    </p:cTn>
                  </p:par>
                  <p:par>
                    <p:cTn id="79" fill="hold">
                      <p:stCondLst>
                        <p:cond delay="indefinite"/>
                      </p:stCondLst>
                      <p:childTnLst>
                        <p:par>
                          <p:cTn id="80" fill="hold">
                            <p:stCondLst>
                              <p:cond delay="0"/>
                            </p:stCondLst>
                            <p:childTnLst>
                              <p:par>
                                <p:cTn id="81" presetID="5" presetClass="entr" presetSubtype="1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checkerboard(across)">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dissolve">
                                      <p:cBhvr>
                                        <p:cTn id="88" dur="500"/>
                                        <p:tgtEl>
                                          <p:spTgt spid="45"/>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dissolve">
                                      <p:cBhvr>
                                        <p:cTn id="93" dur="500"/>
                                        <p:tgtEl>
                                          <p:spTgt spid="46"/>
                                        </p:tgtEl>
                                      </p:cBhvr>
                                    </p:animEffect>
                                  </p:childTnLst>
                                </p:cTn>
                              </p:par>
                              <p:par>
                                <p:cTn id="94" presetID="9" presetClass="entr" presetSubtype="0" fill="hold"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dissolve">
                                      <p:cBhvr>
                                        <p:cTn id="9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26" grpId="0" animBg="1"/>
      <p:bldP spid="29" grpId="0" animBg="1"/>
      <p:bldP spid="31" grpId="0" animBg="1"/>
      <p:bldP spid="36" grpId="0" animBg="1"/>
      <p:bldP spid="37" grpId="0" animBg="1"/>
      <p:bldP spid="39" grpId="0" animBg="1"/>
      <p:bldP spid="40" grpId="0"/>
      <p:bldP spid="43" grpId="0" animBg="1"/>
      <p:bldP spid="44"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IPFS?</a:t>
            </a:r>
            <a:r>
              <a:rPr lang="en-US" dirty="0"/>
              <a:t> </a:t>
            </a:r>
          </a:p>
        </p:txBody>
      </p:sp>
      <p:sp>
        <p:nvSpPr>
          <p:cNvPr id="3" name="TextBox 2">
            <a:extLst>
              <a:ext uri="{FF2B5EF4-FFF2-40B4-BE49-F238E27FC236}">
                <a16:creationId xmlns:a16="http://schemas.microsoft.com/office/drawing/2014/main" id="{B1ABA8A2-5CFD-694B-9D65-DDB025239A11}"/>
              </a:ext>
            </a:extLst>
          </p:cNvPr>
          <p:cNvSpPr txBox="1"/>
          <p:nvPr/>
        </p:nvSpPr>
        <p:spPr>
          <a:xfrm>
            <a:off x="571500" y="1171576"/>
            <a:ext cx="11044238" cy="1077218"/>
          </a:xfrm>
          <a:prstGeom prst="rect">
            <a:avLst/>
          </a:prstGeom>
          <a:noFill/>
        </p:spPr>
        <p:txBody>
          <a:bodyPr wrap="square" rtlCol="0">
            <a:spAutoFit/>
          </a:bodyPr>
          <a:lstStyle/>
          <a:p>
            <a:pPr algn="ctr"/>
            <a:r>
              <a:rPr lang="en-US" sz="3200" dirty="0"/>
              <a:t>How do we access contents on the web right now?</a:t>
            </a:r>
          </a:p>
          <a:p>
            <a:pPr algn="ctr"/>
            <a:r>
              <a:rPr lang="en-US" sz="3200" dirty="0" err="1"/>
              <a:t>Eg.</a:t>
            </a:r>
            <a:r>
              <a:rPr lang="en-US" sz="3200" dirty="0"/>
              <a:t> Photo download</a:t>
            </a:r>
          </a:p>
        </p:txBody>
      </p:sp>
      <p:pic>
        <p:nvPicPr>
          <p:cNvPr id="7" name="Picture 6">
            <a:extLst>
              <a:ext uri="{FF2B5EF4-FFF2-40B4-BE49-F238E27FC236}">
                <a16:creationId xmlns:a16="http://schemas.microsoft.com/office/drawing/2014/main" id="{0F1A9A8D-68B7-9B43-866C-05B236CB6AC8}"/>
              </a:ext>
            </a:extLst>
          </p:cNvPr>
          <p:cNvPicPr>
            <a:picLocks noChangeAspect="1"/>
          </p:cNvPicPr>
          <p:nvPr/>
        </p:nvPicPr>
        <p:blipFill>
          <a:blip r:embed="rId2"/>
          <a:stretch>
            <a:fillRect/>
          </a:stretch>
        </p:blipFill>
        <p:spPr>
          <a:xfrm>
            <a:off x="1739900" y="3174335"/>
            <a:ext cx="1625600" cy="1625600"/>
          </a:xfrm>
          <a:prstGeom prst="rect">
            <a:avLst/>
          </a:prstGeom>
        </p:spPr>
      </p:pic>
      <p:pic>
        <p:nvPicPr>
          <p:cNvPr id="10" name="Picture 9">
            <a:extLst>
              <a:ext uri="{FF2B5EF4-FFF2-40B4-BE49-F238E27FC236}">
                <a16:creationId xmlns:a16="http://schemas.microsoft.com/office/drawing/2014/main" id="{7679DD7A-96DB-2847-BF56-147E2999C825}"/>
              </a:ext>
            </a:extLst>
          </p:cNvPr>
          <p:cNvPicPr>
            <a:picLocks noChangeAspect="1"/>
          </p:cNvPicPr>
          <p:nvPr/>
        </p:nvPicPr>
        <p:blipFill>
          <a:blip r:embed="rId3"/>
          <a:stretch>
            <a:fillRect/>
          </a:stretch>
        </p:blipFill>
        <p:spPr>
          <a:xfrm>
            <a:off x="5157788" y="3033713"/>
            <a:ext cx="2119312" cy="2119312"/>
          </a:xfrm>
          <a:prstGeom prst="rect">
            <a:avLst/>
          </a:prstGeom>
        </p:spPr>
      </p:pic>
      <p:pic>
        <p:nvPicPr>
          <p:cNvPr id="16" name="Picture 15">
            <a:extLst>
              <a:ext uri="{FF2B5EF4-FFF2-40B4-BE49-F238E27FC236}">
                <a16:creationId xmlns:a16="http://schemas.microsoft.com/office/drawing/2014/main" id="{0BDD41B0-93F5-5940-AC7C-99D42B03BEF1}"/>
              </a:ext>
            </a:extLst>
          </p:cNvPr>
          <p:cNvPicPr>
            <a:picLocks noChangeAspect="1"/>
          </p:cNvPicPr>
          <p:nvPr/>
        </p:nvPicPr>
        <p:blipFill>
          <a:blip r:embed="rId4"/>
          <a:stretch>
            <a:fillRect/>
          </a:stretch>
        </p:blipFill>
        <p:spPr>
          <a:xfrm>
            <a:off x="9069388" y="4383087"/>
            <a:ext cx="1539875" cy="1539875"/>
          </a:xfrm>
          <a:prstGeom prst="rect">
            <a:avLst/>
          </a:prstGeom>
        </p:spPr>
      </p:pic>
      <p:pic>
        <p:nvPicPr>
          <p:cNvPr id="20" name="Picture 19">
            <a:extLst>
              <a:ext uri="{FF2B5EF4-FFF2-40B4-BE49-F238E27FC236}">
                <a16:creationId xmlns:a16="http://schemas.microsoft.com/office/drawing/2014/main" id="{0A48D990-340D-8A43-977D-204AE5B5C36C}"/>
              </a:ext>
            </a:extLst>
          </p:cNvPr>
          <p:cNvPicPr>
            <a:picLocks noChangeAspect="1"/>
          </p:cNvPicPr>
          <p:nvPr/>
        </p:nvPicPr>
        <p:blipFill>
          <a:blip r:embed="rId5"/>
          <a:stretch>
            <a:fillRect/>
          </a:stretch>
        </p:blipFill>
        <p:spPr>
          <a:xfrm>
            <a:off x="8434388" y="2448358"/>
            <a:ext cx="2038350" cy="1416050"/>
          </a:xfrm>
          <a:prstGeom prst="rect">
            <a:avLst/>
          </a:prstGeom>
        </p:spPr>
      </p:pic>
      <p:sp>
        <p:nvSpPr>
          <p:cNvPr id="34" name="Freeform 33">
            <a:extLst>
              <a:ext uri="{FF2B5EF4-FFF2-40B4-BE49-F238E27FC236}">
                <a16:creationId xmlns:a16="http://schemas.microsoft.com/office/drawing/2014/main" id="{CDAAD772-EA27-D24E-AFEB-4B055839009E}"/>
              </a:ext>
            </a:extLst>
          </p:cNvPr>
          <p:cNvSpPr/>
          <p:nvPr/>
        </p:nvSpPr>
        <p:spPr>
          <a:xfrm>
            <a:off x="3057525" y="2322040"/>
            <a:ext cx="5414963" cy="1206973"/>
          </a:xfrm>
          <a:custGeom>
            <a:avLst/>
            <a:gdLst>
              <a:gd name="connsiteX0" fmla="*/ 0 w 5414963"/>
              <a:gd name="connsiteY0" fmla="*/ 1206973 h 1206973"/>
              <a:gd name="connsiteX1" fmla="*/ 2357438 w 5414963"/>
              <a:gd name="connsiteY1" fmla="*/ 6823 h 1206973"/>
              <a:gd name="connsiteX2" fmla="*/ 5414963 w 5414963"/>
              <a:gd name="connsiteY2" fmla="*/ 806923 h 1206973"/>
            </a:gdLst>
            <a:ahLst/>
            <a:cxnLst>
              <a:cxn ang="0">
                <a:pos x="connsiteX0" y="connsiteY0"/>
              </a:cxn>
              <a:cxn ang="0">
                <a:pos x="connsiteX1" y="connsiteY1"/>
              </a:cxn>
              <a:cxn ang="0">
                <a:pos x="connsiteX2" y="connsiteY2"/>
              </a:cxn>
            </a:cxnLst>
            <a:rect l="l" t="t" r="r" b="b"/>
            <a:pathLst>
              <a:path w="5414963" h="1206973">
                <a:moveTo>
                  <a:pt x="0" y="1206973"/>
                </a:moveTo>
                <a:cubicBezTo>
                  <a:pt x="727472" y="640235"/>
                  <a:pt x="1454944" y="73498"/>
                  <a:pt x="2357438" y="6823"/>
                </a:cubicBezTo>
                <a:cubicBezTo>
                  <a:pt x="3259932" y="-59852"/>
                  <a:pt x="4337447" y="373535"/>
                  <a:pt x="5414963" y="806923"/>
                </a:cubicBezTo>
              </a:path>
            </a:pathLst>
          </a:cu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5" name="Freeform 34">
            <a:extLst>
              <a:ext uri="{FF2B5EF4-FFF2-40B4-BE49-F238E27FC236}">
                <a16:creationId xmlns:a16="http://schemas.microsoft.com/office/drawing/2014/main" id="{1619B28B-D5C1-C14A-B6B7-256E0283262F}"/>
              </a:ext>
            </a:extLst>
          </p:cNvPr>
          <p:cNvSpPr/>
          <p:nvPr/>
        </p:nvSpPr>
        <p:spPr>
          <a:xfrm>
            <a:off x="3100388" y="4814888"/>
            <a:ext cx="5400675" cy="1586970"/>
          </a:xfrm>
          <a:custGeom>
            <a:avLst/>
            <a:gdLst>
              <a:gd name="connsiteX0" fmla="*/ 5400675 w 5400675"/>
              <a:gd name="connsiteY0" fmla="*/ 28575 h 1586970"/>
              <a:gd name="connsiteX1" fmla="*/ 4086225 w 5400675"/>
              <a:gd name="connsiteY1" fmla="*/ 1485900 h 1586970"/>
              <a:gd name="connsiteX2" fmla="*/ 1671637 w 5400675"/>
              <a:gd name="connsiteY2" fmla="*/ 1300162 h 1586970"/>
              <a:gd name="connsiteX3" fmla="*/ 0 w 5400675"/>
              <a:gd name="connsiteY3" fmla="*/ 0 h 1586970"/>
              <a:gd name="connsiteX4" fmla="*/ 0 w 5400675"/>
              <a:gd name="connsiteY4" fmla="*/ 0 h 1586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0675" h="1586970">
                <a:moveTo>
                  <a:pt x="5400675" y="28575"/>
                </a:moveTo>
                <a:cubicBezTo>
                  <a:pt x="5054203" y="651272"/>
                  <a:pt x="4707731" y="1273969"/>
                  <a:pt x="4086225" y="1485900"/>
                </a:cubicBezTo>
                <a:cubicBezTo>
                  <a:pt x="3464719" y="1697831"/>
                  <a:pt x="2352674" y="1547812"/>
                  <a:pt x="1671637" y="1300162"/>
                </a:cubicBezTo>
                <a:cubicBezTo>
                  <a:pt x="990600" y="1052512"/>
                  <a:pt x="0" y="0"/>
                  <a:pt x="0" y="0"/>
                </a:cubicBezTo>
                <a:lnTo>
                  <a:pt x="0" y="0"/>
                </a:lnTo>
              </a:path>
            </a:pathLst>
          </a:cu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41" name="Picture 40">
            <a:extLst>
              <a:ext uri="{FF2B5EF4-FFF2-40B4-BE49-F238E27FC236}">
                <a16:creationId xmlns:a16="http://schemas.microsoft.com/office/drawing/2014/main" id="{E0C7F840-29CF-4143-951C-64FA1F3C3C7A}"/>
              </a:ext>
            </a:extLst>
          </p:cNvPr>
          <p:cNvPicPr>
            <a:picLocks noChangeAspect="1"/>
          </p:cNvPicPr>
          <p:nvPr/>
        </p:nvPicPr>
        <p:blipFill>
          <a:blip r:embed="rId4"/>
          <a:stretch>
            <a:fillRect/>
          </a:stretch>
        </p:blipFill>
        <p:spPr>
          <a:xfrm>
            <a:off x="1593417" y="4996929"/>
            <a:ext cx="1506971" cy="1506971"/>
          </a:xfrm>
          <a:prstGeom prst="rect">
            <a:avLst/>
          </a:prstGeom>
        </p:spPr>
      </p:pic>
      <p:sp>
        <p:nvSpPr>
          <p:cNvPr id="49" name="TextBox 48">
            <a:extLst>
              <a:ext uri="{FF2B5EF4-FFF2-40B4-BE49-F238E27FC236}">
                <a16:creationId xmlns:a16="http://schemas.microsoft.com/office/drawing/2014/main" id="{BEAB23FE-1520-4A48-A365-E9F200D31FE3}"/>
              </a:ext>
            </a:extLst>
          </p:cNvPr>
          <p:cNvSpPr txBox="1"/>
          <p:nvPr/>
        </p:nvSpPr>
        <p:spPr>
          <a:xfrm>
            <a:off x="3815592" y="5411007"/>
            <a:ext cx="4500563"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Location-based addressing:</a:t>
            </a:r>
          </a:p>
          <a:p>
            <a:pPr algn="ctr"/>
            <a:r>
              <a:rPr lang="en-US" sz="2800" dirty="0"/>
              <a:t>In case the server is down we can’t get the photo </a:t>
            </a:r>
          </a:p>
        </p:txBody>
      </p:sp>
    </p:spTree>
    <p:extLst>
      <p:ext uri="{BB962C8B-B14F-4D97-AF65-F5344CB8AC3E}">
        <p14:creationId xmlns:p14="http://schemas.microsoft.com/office/powerpoint/2010/main" val="241864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righ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nodeType="clickEffect">
                                  <p:stCondLst>
                                    <p:cond delay="0"/>
                                  </p:stCondLst>
                                  <p:childTnLst>
                                    <p:animEffect transition="out" filter="checkerboard(across)">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500"/>
                                        <p:tgtEl>
                                          <p:spTgt spid="41"/>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dissolve">
                                      <p:cBhvr>
                                        <p:cTn id="2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IPFS?</a:t>
            </a:r>
            <a:r>
              <a:rPr lang="en-US" dirty="0"/>
              <a:t> </a:t>
            </a:r>
          </a:p>
        </p:txBody>
      </p:sp>
      <p:sp>
        <p:nvSpPr>
          <p:cNvPr id="13" name="TextBox 12">
            <a:extLst>
              <a:ext uri="{FF2B5EF4-FFF2-40B4-BE49-F238E27FC236}">
                <a16:creationId xmlns:a16="http://schemas.microsoft.com/office/drawing/2014/main" id="{D74FEA93-A673-DB4F-915A-4A3970F1185F}"/>
              </a:ext>
            </a:extLst>
          </p:cNvPr>
          <p:cNvSpPr txBox="1"/>
          <p:nvPr/>
        </p:nvSpPr>
        <p:spPr>
          <a:xfrm>
            <a:off x="3815592" y="1381932"/>
            <a:ext cx="4500563"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Location-based addressing</a:t>
            </a:r>
          </a:p>
        </p:txBody>
      </p:sp>
      <p:sp>
        <p:nvSpPr>
          <p:cNvPr id="2" name="Multiply 1">
            <a:extLst>
              <a:ext uri="{FF2B5EF4-FFF2-40B4-BE49-F238E27FC236}">
                <a16:creationId xmlns:a16="http://schemas.microsoft.com/office/drawing/2014/main" id="{B5168128-395A-1644-901F-DD620F218321}"/>
              </a:ext>
            </a:extLst>
          </p:cNvPr>
          <p:cNvSpPr/>
          <p:nvPr/>
        </p:nvSpPr>
        <p:spPr>
          <a:xfrm>
            <a:off x="4243388" y="1485900"/>
            <a:ext cx="1257300" cy="44291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7E5F739-6696-1F45-B94B-CCAD6A30A9F4}"/>
              </a:ext>
            </a:extLst>
          </p:cNvPr>
          <p:cNvSpPr txBox="1"/>
          <p:nvPr/>
        </p:nvSpPr>
        <p:spPr>
          <a:xfrm>
            <a:off x="2344394" y="1343025"/>
            <a:ext cx="1685096" cy="523220"/>
          </a:xfrm>
          <a:prstGeom prst="rect">
            <a:avLst/>
          </a:prstGeom>
          <a:noFill/>
        </p:spPr>
        <p:txBody>
          <a:bodyPr wrap="square" rtlCol="0">
            <a:spAutoFit/>
          </a:bodyPr>
          <a:lstStyle/>
          <a:p>
            <a:r>
              <a:rPr lang="en-US" sz="2800" dirty="0"/>
              <a:t>content</a:t>
            </a:r>
            <a:endParaRPr lang="en-US" dirty="0"/>
          </a:p>
        </p:txBody>
      </p:sp>
      <p:sp>
        <p:nvSpPr>
          <p:cNvPr id="8" name="Down Arrow 7">
            <a:extLst>
              <a:ext uri="{FF2B5EF4-FFF2-40B4-BE49-F238E27FC236}">
                <a16:creationId xmlns:a16="http://schemas.microsoft.com/office/drawing/2014/main" id="{1CA557E5-827E-CF48-B027-EB547EEBEC23}"/>
              </a:ext>
            </a:extLst>
          </p:cNvPr>
          <p:cNvSpPr/>
          <p:nvPr/>
        </p:nvSpPr>
        <p:spPr>
          <a:xfrm>
            <a:off x="4614863" y="1928813"/>
            <a:ext cx="257175" cy="900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BF575AD-A613-6741-9E11-AE8B96FD5857}"/>
              </a:ext>
            </a:extLst>
          </p:cNvPr>
          <p:cNvSpPr txBox="1"/>
          <p:nvPr/>
        </p:nvSpPr>
        <p:spPr>
          <a:xfrm>
            <a:off x="5114924" y="2009120"/>
            <a:ext cx="6415089" cy="523220"/>
          </a:xfrm>
          <a:prstGeom prst="rect">
            <a:avLst/>
          </a:prstGeom>
          <a:noFill/>
        </p:spPr>
        <p:txBody>
          <a:bodyPr wrap="square" rtlCol="0">
            <a:spAutoFit/>
          </a:bodyPr>
          <a:lstStyle/>
          <a:p>
            <a:r>
              <a:rPr lang="en-US" sz="2800" dirty="0"/>
              <a:t>Instead of saying </a:t>
            </a:r>
            <a:r>
              <a:rPr lang="en-US" sz="2800" dirty="0">
                <a:solidFill>
                  <a:srgbClr val="C00000"/>
                </a:solidFill>
              </a:rPr>
              <a:t>where</a:t>
            </a:r>
            <a:r>
              <a:rPr lang="en-US" sz="2800" dirty="0"/>
              <a:t> to find a resource </a:t>
            </a:r>
          </a:p>
        </p:txBody>
      </p:sp>
      <p:sp>
        <p:nvSpPr>
          <p:cNvPr id="18" name="TextBox 17">
            <a:extLst>
              <a:ext uri="{FF2B5EF4-FFF2-40B4-BE49-F238E27FC236}">
                <a16:creationId xmlns:a16="http://schemas.microsoft.com/office/drawing/2014/main" id="{89F91062-059D-FC40-B4D3-025CD21CD717}"/>
              </a:ext>
            </a:extLst>
          </p:cNvPr>
          <p:cNvSpPr txBox="1"/>
          <p:nvPr/>
        </p:nvSpPr>
        <p:spPr>
          <a:xfrm>
            <a:off x="2457450" y="2885110"/>
            <a:ext cx="4314825" cy="523220"/>
          </a:xfrm>
          <a:prstGeom prst="rect">
            <a:avLst/>
          </a:prstGeom>
          <a:noFill/>
        </p:spPr>
        <p:txBody>
          <a:bodyPr wrap="square" rtlCol="0">
            <a:spAutoFit/>
          </a:bodyPr>
          <a:lstStyle/>
          <a:p>
            <a:r>
              <a:rPr lang="en-US" sz="2800" dirty="0"/>
              <a:t>We say </a:t>
            </a:r>
            <a:r>
              <a:rPr lang="en-US" sz="2800" dirty="0">
                <a:solidFill>
                  <a:srgbClr val="C00000"/>
                </a:solidFill>
              </a:rPr>
              <a:t>what</a:t>
            </a:r>
            <a:r>
              <a:rPr lang="en-US" sz="2800" dirty="0"/>
              <a:t> it is we want</a:t>
            </a:r>
          </a:p>
        </p:txBody>
      </p:sp>
      <p:pic>
        <p:nvPicPr>
          <p:cNvPr id="21" name="Picture 20">
            <a:extLst>
              <a:ext uri="{FF2B5EF4-FFF2-40B4-BE49-F238E27FC236}">
                <a16:creationId xmlns:a16="http://schemas.microsoft.com/office/drawing/2014/main" id="{2E3FD022-17AB-CA4D-A993-492DE8DC7704}"/>
              </a:ext>
            </a:extLst>
          </p:cNvPr>
          <p:cNvPicPr>
            <a:picLocks noChangeAspect="1"/>
          </p:cNvPicPr>
          <p:nvPr/>
        </p:nvPicPr>
        <p:blipFill>
          <a:blip r:embed="rId2"/>
          <a:stretch>
            <a:fillRect/>
          </a:stretch>
        </p:blipFill>
        <p:spPr>
          <a:xfrm>
            <a:off x="8316155" y="5245058"/>
            <a:ext cx="1096962" cy="1096962"/>
          </a:xfrm>
          <a:prstGeom prst="rect">
            <a:avLst/>
          </a:prstGeom>
        </p:spPr>
      </p:pic>
      <p:pic>
        <p:nvPicPr>
          <p:cNvPr id="22" name="Picture 21">
            <a:extLst>
              <a:ext uri="{FF2B5EF4-FFF2-40B4-BE49-F238E27FC236}">
                <a16:creationId xmlns:a16="http://schemas.microsoft.com/office/drawing/2014/main" id="{AC5D1077-CF96-6A42-AD4E-9716E3488738}"/>
              </a:ext>
            </a:extLst>
          </p:cNvPr>
          <p:cNvPicPr>
            <a:picLocks noChangeAspect="1"/>
          </p:cNvPicPr>
          <p:nvPr/>
        </p:nvPicPr>
        <p:blipFill>
          <a:blip r:embed="rId2"/>
          <a:stretch>
            <a:fillRect/>
          </a:stretch>
        </p:blipFill>
        <p:spPr>
          <a:xfrm>
            <a:off x="2344394" y="5320914"/>
            <a:ext cx="1021106" cy="1021106"/>
          </a:xfrm>
          <a:prstGeom prst="rect">
            <a:avLst/>
          </a:prstGeom>
        </p:spPr>
      </p:pic>
      <p:pic>
        <p:nvPicPr>
          <p:cNvPr id="23" name="Picture 22">
            <a:extLst>
              <a:ext uri="{FF2B5EF4-FFF2-40B4-BE49-F238E27FC236}">
                <a16:creationId xmlns:a16="http://schemas.microsoft.com/office/drawing/2014/main" id="{0F3DAC1D-68C7-8946-B754-385B76E88408}"/>
              </a:ext>
            </a:extLst>
          </p:cNvPr>
          <p:cNvPicPr>
            <a:picLocks noChangeAspect="1"/>
          </p:cNvPicPr>
          <p:nvPr/>
        </p:nvPicPr>
        <p:blipFill>
          <a:blip r:embed="rId2"/>
          <a:stretch>
            <a:fillRect/>
          </a:stretch>
        </p:blipFill>
        <p:spPr>
          <a:xfrm>
            <a:off x="3815592" y="3562330"/>
            <a:ext cx="941387" cy="941387"/>
          </a:xfrm>
          <a:prstGeom prst="rect">
            <a:avLst/>
          </a:prstGeom>
        </p:spPr>
      </p:pic>
      <p:pic>
        <p:nvPicPr>
          <p:cNvPr id="24" name="Picture 23">
            <a:extLst>
              <a:ext uri="{FF2B5EF4-FFF2-40B4-BE49-F238E27FC236}">
                <a16:creationId xmlns:a16="http://schemas.microsoft.com/office/drawing/2014/main" id="{163E702C-ADC9-3442-97DF-4FC773349D16}"/>
              </a:ext>
            </a:extLst>
          </p:cNvPr>
          <p:cNvPicPr>
            <a:picLocks noChangeAspect="1"/>
          </p:cNvPicPr>
          <p:nvPr/>
        </p:nvPicPr>
        <p:blipFill>
          <a:blip r:embed="rId2"/>
          <a:stretch>
            <a:fillRect/>
          </a:stretch>
        </p:blipFill>
        <p:spPr>
          <a:xfrm>
            <a:off x="7098562" y="3562330"/>
            <a:ext cx="1030267" cy="1030267"/>
          </a:xfrm>
          <a:prstGeom prst="rect">
            <a:avLst/>
          </a:prstGeom>
        </p:spPr>
      </p:pic>
      <p:pic>
        <p:nvPicPr>
          <p:cNvPr id="25" name="Picture 24">
            <a:extLst>
              <a:ext uri="{FF2B5EF4-FFF2-40B4-BE49-F238E27FC236}">
                <a16:creationId xmlns:a16="http://schemas.microsoft.com/office/drawing/2014/main" id="{F897DB62-AC64-F948-BF2D-37B1B34D4087}"/>
              </a:ext>
            </a:extLst>
          </p:cNvPr>
          <p:cNvPicPr>
            <a:picLocks noChangeAspect="1"/>
          </p:cNvPicPr>
          <p:nvPr/>
        </p:nvPicPr>
        <p:blipFill>
          <a:blip r:embed="rId3"/>
          <a:stretch>
            <a:fillRect/>
          </a:stretch>
        </p:blipFill>
        <p:spPr>
          <a:xfrm>
            <a:off x="7921661" y="3739181"/>
            <a:ext cx="942975" cy="942975"/>
          </a:xfrm>
          <a:prstGeom prst="rect">
            <a:avLst/>
          </a:prstGeom>
        </p:spPr>
      </p:pic>
      <p:sp>
        <p:nvSpPr>
          <p:cNvPr id="11" name="Rounded Rectangular Callout 10">
            <a:extLst>
              <a:ext uri="{FF2B5EF4-FFF2-40B4-BE49-F238E27FC236}">
                <a16:creationId xmlns:a16="http://schemas.microsoft.com/office/drawing/2014/main" id="{5B2C2BC9-D90F-F945-B42C-C62CD7732A78}"/>
              </a:ext>
            </a:extLst>
          </p:cNvPr>
          <p:cNvSpPr/>
          <p:nvPr/>
        </p:nvSpPr>
        <p:spPr>
          <a:xfrm>
            <a:off x="3698263" y="4583588"/>
            <a:ext cx="3604850" cy="1900238"/>
          </a:xfrm>
          <a:prstGeom prst="wedgeRoundRectCallout">
            <a:avLst>
              <a:gd name="adj1" fmla="val -63242"/>
              <a:gd name="adj2" fmla="val 1663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Give me the picture with key Cf23df2207d99</a:t>
            </a:r>
          </a:p>
        </p:txBody>
      </p:sp>
      <p:pic>
        <p:nvPicPr>
          <p:cNvPr id="26" name="Picture 25">
            <a:extLst>
              <a:ext uri="{FF2B5EF4-FFF2-40B4-BE49-F238E27FC236}">
                <a16:creationId xmlns:a16="http://schemas.microsoft.com/office/drawing/2014/main" id="{6DB26627-61D1-924C-894F-6796B24D2DAB}"/>
              </a:ext>
            </a:extLst>
          </p:cNvPr>
          <p:cNvPicPr>
            <a:picLocks noChangeAspect="1"/>
          </p:cNvPicPr>
          <p:nvPr/>
        </p:nvPicPr>
        <p:blipFill>
          <a:blip r:embed="rId3"/>
          <a:stretch>
            <a:fillRect/>
          </a:stretch>
        </p:blipFill>
        <p:spPr>
          <a:xfrm>
            <a:off x="1540143" y="5920024"/>
            <a:ext cx="942975" cy="942975"/>
          </a:xfrm>
          <a:prstGeom prst="rect">
            <a:avLst/>
          </a:prstGeom>
        </p:spPr>
      </p:pic>
    </p:spTree>
    <p:extLst>
      <p:ext uri="{BB962C8B-B14F-4D97-AF65-F5344CB8AC3E}">
        <p14:creationId xmlns:p14="http://schemas.microsoft.com/office/powerpoint/2010/main" val="654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heckerboard(across)">
                                      <p:cBhvr>
                                        <p:cTn id="20" dur="500"/>
                                        <p:tgtEl>
                                          <p:spTgt spid="8"/>
                                        </p:tgtEl>
                                      </p:cBhvr>
                                    </p:animEffect>
                                  </p:childTnLst>
                                </p:cTn>
                              </p:par>
                            </p:childTnLst>
                          </p:cTn>
                        </p:par>
                        <p:par>
                          <p:cTn id="21" fill="hold">
                            <p:stCondLst>
                              <p:cond delay="500"/>
                            </p:stCondLst>
                            <p:childTnLst>
                              <p:par>
                                <p:cTn id="22" presetID="5" presetClass="entr" presetSubtype="1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heckerboard(across)">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heckerboard(across)">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animBg="1"/>
      <p:bldP spid="9" grpId="0"/>
      <p:bldP spid="18" grpId="0"/>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IPFS?</a:t>
            </a:r>
            <a:r>
              <a:rPr lang="en-US" dirty="0"/>
              <a:t> </a:t>
            </a:r>
          </a:p>
        </p:txBody>
      </p:sp>
      <p:sp>
        <p:nvSpPr>
          <p:cNvPr id="3" name="Rectangle 2">
            <a:extLst>
              <a:ext uri="{FF2B5EF4-FFF2-40B4-BE49-F238E27FC236}">
                <a16:creationId xmlns:a16="http://schemas.microsoft.com/office/drawing/2014/main" id="{ED5C1496-581E-0D45-8D7C-FC3A00AC9BA2}"/>
              </a:ext>
            </a:extLst>
          </p:cNvPr>
          <p:cNvSpPr/>
          <p:nvPr/>
        </p:nvSpPr>
        <p:spPr>
          <a:xfrm>
            <a:off x="1200150" y="1914525"/>
            <a:ext cx="3157538" cy="35575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r>
              <a:rPr lang="en-US" dirty="0"/>
              <a:t>Links.          [ ]</a:t>
            </a:r>
          </a:p>
        </p:txBody>
      </p:sp>
      <p:sp>
        <p:nvSpPr>
          <p:cNvPr id="7" name="TextBox 6">
            <a:extLst>
              <a:ext uri="{FF2B5EF4-FFF2-40B4-BE49-F238E27FC236}">
                <a16:creationId xmlns:a16="http://schemas.microsoft.com/office/drawing/2014/main" id="{7F0BC96A-14DF-9544-8444-CB5879F62BDB}"/>
              </a:ext>
            </a:extLst>
          </p:cNvPr>
          <p:cNvSpPr txBox="1"/>
          <p:nvPr/>
        </p:nvSpPr>
        <p:spPr>
          <a:xfrm>
            <a:off x="5272087" y="1385888"/>
            <a:ext cx="6550320"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a:t>Files are stored inside IPFS objects and these objects can store up to 256 kb worth of data.</a:t>
            </a:r>
          </a:p>
          <a:p>
            <a:pPr marL="285750" indent="-285750" algn="just">
              <a:buFont typeface="Arial" panose="020B0604020202020204" pitchFamily="34" charset="0"/>
              <a:buChar char="•"/>
            </a:pPr>
            <a:r>
              <a:rPr lang="en-US" sz="3200" dirty="0"/>
              <a:t>If the files are </a:t>
            </a:r>
            <a:r>
              <a:rPr lang="en-US" sz="3200" u="sng" dirty="0"/>
              <a:t>larger</a:t>
            </a:r>
            <a:r>
              <a:rPr lang="en-US" sz="3200" dirty="0"/>
              <a:t> than 256 kb they are split up into multiple IPFS objects that are all of 256kb in size. The system then will create an empty IPFS object that links to all other pieces of the file. </a:t>
            </a:r>
          </a:p>
        </p:txBody>
      </p:sp>
      <p:sp>
        <p:nvSpPr>
          <p:cNvPr id="14" name="Rectangle 13">
            <a:extLst>
              <a:ext uri="{FF2B5EF4-FFF2-40B4-BE49-F238E27FC236}">
                <a16:creationId xmlns:a16="http://schemas.microsoft.com/office/drawing/2014/main" id="{C6145464-DEBD-3B45-8431-0B89424E34D6}"/>
              </a:ext>
            </a:extLst>
          </p:cNvPr>
          <p:cNvSpPr/>
          <p:nvPr/>
        </p:nvSpPr>
        <p:spPr>
          <a:xfrm>
            <a:off x="1200150" y="1914525"/>
            <a:ext cx="3157538" cy="78581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IPFS object </a:t>
            </a:r>
          </a:p>
        </p:txBody>
      </p:sp>
      <p:sp>
        <p:nvSpPr>
          <p:cNvPr id="15" name="Rectangle 14">
            <a:extLst>
              <a:ext uri="{FF2B5EF4-FFF2-40B4-BE49-F238E27FC236}">
                <a16:creationId xmlns:a16="http://schemas.microsoft.com/office/drawing/2014/main" id="{3C077A2E-BF3F-E04C-89E4-88857218AE1A}"/>
              </a:ext>
            </a:extLst>
          </p:cNvPr>
          <p:cNvSpPr/>
          <p:nvPr/>
        </p:nvSpPr>
        <p:spPr>
          <a:xfrm>
            <a:off x="1200150" y="2728914"/>
            <a:ext cx="3157538" cy="1371600"/>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en-US" dirty="0"/>
              <a:t>Data            ‘Hello world’</a:t>
            </a:r>
          </a:p>
        </p:txBody>
      </p:sp>
    </p:spTree>
    <p:extLst>
      <p:ext uri="{BB962C8B-B14F-4D97-AF65-F5344CB8AC3E}">
        <p14:creationId xmlns:p14="http://schemas.microsoft.com/office/powerpoint/2010/main" val="253637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approximate nearest neighbor ?</a:t>
            </a:r>
            <a:r>
              <a:rPr lang="en-US" dirty="0"/>
              <a:t> </a:t>
            </a:r>
          </a:p>
        </p:txBody>
      </p:sp>
      <p:pic>
        <p:nvPicPr>
          <p:cNvPr id="6" name="Picture 5">
            <a:extLst>
              <a:ext uri="{FF2B5EF4-FFF2-40B4-BE49-F238E27FC236}">
                <a16:creationId xmlns:a16="http://schemas.microsoft.com/office/drawing/2014/main" id="{2EDDE4C8-CE0C-E047-9870-7165D677A997}"/>
              </a:ext>
            </a:extLst>
          </p:cNvPr>
          <p:cNvPicPr>
            <a:picLocks noChangeAspect="1"/>
          </p:cNvPicPr>
          <p:nvPr/>
        </p:nvPicPr>
        <p:blipFill>
          <a:blip r:embed="rId2"/>
          <a:stretch>
            <a:fillRect/>
          </a:stretch>
        </p:blipFill>
        <p:spPr>
          <a:xfrm>
            <a:off x="180753" y="1100599"/>
            <a:ext cx="5062759" cy="3928601"/>
          </a:xfrm>
          <a:prstGeom prst="rect">
            <a:avLst/>
          </a:prstGeom>
        </p:spPr>
      </p:pic>
      <p:pic>
        <p:nvPicPr>
          <p:cNvPr id="9" name="Picture 8">
            <a:extLst>
              <a:ext uri="{FF2B5EF4-FFF2-40B4-BE49-F238E27FC236}">
                <a16:creationId xmlns:a16="http://schemas.microsoft.com/office/drawing/2014/main" id="{A5F824BF-0157-7E48-93AA-FAE4D282B482}"/>
              </a:ext>
            </a:extLst>
          </p:cNvPr>
          <p:cNvPicPr>
            <a:picLocks noChangeAspect="1"/>
          </p:cNvPicPr>
          <p:nvPr/>
        </p:nvPicPr>
        <p:blipFill>
          <a:blip r:embed="rId3"/>
          <a:stretch>
            <a:fillRect/>
          </a:stretch>
        </p:blipFill>
        <p:spPr>
          <a:xfrm>
            <a:off x="5433989" y="1100599"/>
            <a:ext cx="6517006" cy="4187965"/>
          </a:xfrm>
          <a:prstGeom prst="rect">
            <a:avLst/>
          </a:prstGeom>
        </p:spPr>
      </p:pic>
    </p:spTree>
    <p:extLst>
      <p:ext uri="{BB962C8B-B14F-4D97-AF65-F5344CB8AC3E}">
        <p14:creationId xmlns:p14="http://schemas.microsoft.com/office/powerpoint/2010/main" val="1202189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approximate nearest neighbor ?</a:t>
            </a:r>
            <a:r>
              <a:rPr lang="en-US" dirty="0"/>
              <a:t> </a:t>
            </a:r>
          </a:p>
        </p:txBody>
      </p:sp>
      <p:pic>
        <p:nvPicPr>
          <p:cNvPr id="8" name="Picture 7">
            <a:extLst>
              <a:ext uri="{FF2B5EF4-FFF2-40B4-BE49-F238E27FC236}">
                <a16:creationId xmlns:a16="http://schemas.microsoft.com/office/drawing/2014/main" id="{566C85A9-47D1-9940-988A-7ADD9396AC7C}"/>
              </a:ext>
            </a:extLst>
          </p:cNvPr>
          <p:cNvPicPr>
            <a:picLocks noChangeAspect="1"/>
          </p:cNvPicPr>
          <p:nvPr/>
        </p:nvPicPr>
        <p:blipFill>
          <a:blip r:embed="rId2"/>
          <a:stretch>
            <a:fillRect/>
          </a:stretch>
        </p:blipFill>
        <p:spPr>
          <a:xfrm>
            <a:off x="274674" y="2392363"/>
            <a:ext cx="11582400" cy="3302000"/>
          </a:xfrm>
          <a:prstGeom prst="rect">
            <a:avLst/>
          </a:prstGeom>
        </p:spPr>
      </p:pic>
      <p:sp>
        <p:nvSpPr>
          <p:cNvPr id="9" name="TextBox 8">
            <a:extLst>
              <a:ext uri="{FF2B5EF4-FFF2-40B4-BE49-F238E27FC236}">
                <a16:creationId xmlns:a16="http://schemas.microsoft.com/office/drawing/2014/main" id="{EA9CBB31-B643-1A4D-AA3F-5F24A691746C}"/>
              </a:ext>
            </a:extLst>
          </p:cNvPr>
          <p:cNvSpPr txBox="1"/>
          <p:nvPr/>
        </p:nvSpPr>
        <p:spPr>
          <a:xfrm>
            <a:off x="3109712" y="1345586"/>
            <a:ext cx="5912324" cy="523220"/>
          </a:xfrm>
          <a:prstGeom prst="rect">
            <a:avLst/>
          </a:prstGeom>
          <a:noFill/>
        </p:spPr>
        <p:txBody>
          <a:bodyPr wrap="none" rtlCol="0">
            <a:spAutoFit/>
          </a:bodyPr>
          <a:lstStyle/>
          <a:p>
            <a:r>
              <a:rPr lang="en-US" sz="2800" dirty="0"/>
              <a:t>Real-world example: Image completion </a:t>
            </a:r>
          </a:p>
        </p:txBody>
      </p:sp>
    </p:spTree>
    <p:extLst>
      <p:ext uri="{BB962C8B-B14F-4D97-AF65-F5344CB8AC3E}">
        <p14:creationId xmlns:p14="http://schemas.microsoft.com/office/powerpoint/2010/main" val="327702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18</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Locality sensitive hashing ?</a:t>
            </a:r>
            <a:r>
              <a:rPr lang="en-US" dirty="0"/>
              <a:t> </a:t>
            </a:r>
          </a:p>
        </p:txBody>
      </p:sp>
      <p:sp>
        <p:nvSpPr>
          <p:cNvPr id="2" name="TextBox 1">
            <a:extLst>
              <a:ext uri="{FF2B5EF4-FFF2-40B4-BE49-F238E27FC236}">
                <a16:creationId xmlns:a16="http://schemas.microsoft.com/office/drawing/2014/main" id="{35093844-672F-2E48-A148-2F7C6D1C5BA5}"/>
              </a:ext>
            </a:extLst>
          </p:cNvPr>
          <p:cNvSpPr txBox="1"/>
          <p:nvPr/>
        </p:nvSpPr>
        <p:spPr>
          <a:xfrm>
            <a:off x="5614988" y="1400175"/>
            <a:ext cx="6336007" cy="4339650"/>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sz="2400" dirty="0"/>
              <a:t>LSH is a procedure that takes as input a set of documents/images/objects and outputs a kind of Hash Table.</a:t>
            </a:r>
          </a:p>
          <a:p>
            <a:pPr marL="285750" indent="-285750" algn="just" fontAlgn="base">
              <a:buFont typeface="Arial" panose="020B0604020202020204" pitchFamily="34" charset="0"/>
              <a:buChar char="•"/>
            </a:pPr>
            <a:r>
              <a:rPr lang="en-US" sz="2400" dirty="0"/>
              <a:t>The indexes of this table contain the documents such that documents that are on the same index are considered </a:t>
            </a:r>
            <a:r>
              <a:rPr lang="en-US" sz="2400" b="1" dirty="0"/>
              <a:t>similar</a:t>
            </a:r>
            <a:r>
              <a:rPr lang="en-US" sz="2400" dirty="0"/>
              <a:t> and those on different indexes are "</a:t>
            </a:r>
            <a:r>
              <a:rPr lang="en-US" sz="2400" b="1" dirty="0"/>
              <a:t>dissimilar</a:t>
            </a:r>
            <a:r>
              <a:rPr lang="en-US" sz="2400" dirty="0"/>
              <a:t>".</a:t>
            </a:r>
          </a:p>
          <a:p>
            <a:pPr marL="285750" indent="-285750" algn="just" fontAlgn="base">
              <a:buFont typeface="Arial" panose="020B0604020202020204" pitchFamily="34" charset="0"/>
              <a:buChar char="•"/>
            </a:pPr>
            <a:r>
              <a:rPr lang="en-US" sz="2400" dirty="0"/>
              <a:t>threshold similarity </a:t>
            </a:r>
            <a:r>
              <a:rPr lang="en-US" sz="2400" b="1" dirty="0"/>
              <a:t>s</a:t>
            </a:r>
            <a:r>
              <a:rPr lang="en-US" sz="2400" dirty="0"/>
              <a:t> which acts like a global parameter of LSH.</a:t>
            </a:r>
          </a:p>
          <a:p>
            <a:pPr marL="285750" indent="-285750" algn="just" fontAlgn="base">
              <a:buFont typeface="Arial" panose="020B0604020202020204" pitchFamily="34" charset="0"/>
              <a:buChar char="•"/>
            </a:pPr>
            <a:endParaRPr lang="en-US" sz="2400" dirty="0"/>
          </a:p>
          <a:p>
            <a:pPr marL="285750" indent="-285750">
              <a:buFont typeface="Arial" panose="020B0604020202020204" pitchFamily="34" charset="0"/>
              <a:buChar char="•"/>
            </a:pPr>
            <a:endParaRPr lang="en-US" sz="3600" dirty="0"/>
          </a:p>
        </p:txBody>
      </p:sp>
      <p:pic>
        <p:nvPicPr>
          <p:cNvPr id="6" name="Picture 5">
            <a:extLst>
              <a:ext uri="{FF2B5EF4-FFF2-40B4-BE49-F238E27FC236}">
                <a16:creationId xmlns:a16="http://schemas.microsoft.com/office/drawing/2014/main" id="{3CE879C9-A5E0-0A46-BCB4-1A4F74C285D4}"/>
              </a:ext>
            </a:extLst>
          </p:cNvPr>
          <p:cNvPicPr>
            <a:picLocks noChangeAspect="1"/>
          </p:cNvPicPr>
          <p:nvPr/>
        </p:nvPicPr>
        <p:blipFill>
          <a:blip r:embed="rId2"/>
          <a:stretch>
            <a:fillRect/>
          </a:stretch>
        </p:blipFill>
        <p:spPr>
          <a:xfrm>
            <a:off x="180753" y="1193800"/>
            <a:ext cx="5262785" cy="4813300"/>
          </a:xfrm>
          <a:prstGeom prst="rect">
            <a:avLst/>
          </a:prstGeom>
        </p:spPr>
      </p:pic>
    </p:spTree>
    <p:extLst>
      <p:ext uri="{BB962C8B-B14F-4D97-AF65-F5344CB8AC3E}">
        <p14:creationId xmlns:p14="http://schemas.microsoft.com/office/powerpoint/2010/main" val="2213482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21AACD-94B1-9044-9ECE-12B66DF254BE}"/>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
        <p:nvSpPr>
          <p:cNvPr id="5" name="Rectangle 4">
            <a:extLst>
              <a:ext uri="{FF2B5EF4-FFF2-40B4-BE49-F238E27FC236}">
                <a16:creationId xmlns:a16="http://schemas.microsoft.com/office/drawing/2014/main" id="{CF51C744-43A1-9848-9E13-58FB2466BB28}"/>
              </a:ext>
            </a:extLst>
          </p:cNvPr>
          <p:cNvSpPr/>
          <p:nvPr/>
        </p:nvSpPr>
        <p:spPr>
          <a:xfrm>
            <a:off x="508999" y="172387"/>
            <a:ext cx="11356936" cy="855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t>Proposed system model</a:t>
            </a:r>
          </a:p>
        </p:txBody>
      </p:sp>
      <p:pic>
        <p:nvPicPr>
          <p:cNvPr id="7" name="Picture 6">
            <a:extLst>
              <a:ext uri="{FF2B5EF4-FFF2-40B4-BE49-F238E27FC236}">
                <a16:creationId xmlns:a16="http://schemas.microsoft.com/office/drawing/2014/main" id="{E214E893-EC6D-BE41-A628-9BDAF5897241}"/>
              </a:ext>
            </a:extLst>
          </p:cNvPr>
          <p:cNvPicPr>
            <a:picLocks noChangeAspect="1"/>
          </p:cNvPicPr>
          <p:nvPr/>
        </p:nvPicPr>
        <p:blipFill>
          <a:blip r:embed="rId2"/>
          <a:stretch>
            <a:fillRect/>
          </a:stretch>
        </p:blipFill>
        <p:spPr>
          <a:xfrm>
            <a:off x="2381250" y="1028172"/>
            <a:ext cx="7429500" cy="5734578"/>
          </a:xfrm>
          <a:prstGeom prst="rect">
            <a:avLst/>
          </a:prstGeom>
        </p:spPr>
      </p:pic>
    </p:spTree>
    <p:extLst>
      <p:ext uri="{BB962C8B-B14F-4D97-AF65-F5344CB8AC3E}">
        <p14:creationId xmlns:p14="http://schemas.microsoft.com/office/powerpoint/2010/main" val="34842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AA9AF3-9169-AF46-889C-A59EFC495614}"/>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
        <p:nvSpPr>
          <p:cNvPr id="7" name="Rectangle 6">
            <a:extLst>
              <a:ext uri="{FF2B5EF4-FFF2-40B4-BE49-F238E27FC236}">
                <a16:creationId xmlns:a16="http://schemas.microsoft.com/office/drawing/2014/main" id="{C1131EEE-3BFD-9743-A4A3-F328CF9C875C}"/>
              </a:ext>
            </a:extLst>
          </p:cNvPr>
          <p:cNvSpPr/>
          <p:nvPr/>
        </p:nvSpPr>
        <p:spPr>
          <a:xfrm>
            <a:off x="0" y="858598"/>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Introduction </a:t>
            </a:r>
            <a:endParaRPr lang="en-US" dirty="0"/>
          </a:p>
        </p:txBody>
      </p:sp>
      <p:sp>
        <p:nvSpPr>
          <p:cNvPr id="8" name="Parallelogram 7">
            <a:extLst>
              <a:ext uri="{FF2B5EF4-FFF2-40B4-BE49-F238E27FC236}">
                <a16:creationId xmlns:a16="http://schemas.microsoft.com/office/drawing/2014/main" id="{4399C932-0FBE-D34E-9776-95E1656B4397}"/>
              </a:ext>
            </a:extLst>
          </p:cNvPr>
          <p:cNvSpPr/>
          <p:nvPr/>
        </p:nvSpPr>
        <p:spPr>
          <a:xfrm>
            <a:off x="4489938" y="1726105"/>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9A88C2-D90E-EA47-9635-752D972C1021}"/>
              </a:ext>
            </a:extLst>
          </p:cNvPr>
          <p:cNvSpPr/>
          <p:nvPr/>
        </p:nvSpPr>
        <p:spPr>
          <a:xfrm>
            <a:off x="4489938" y="2136413"/>
            <a:ext cx="2989385"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a:t>
            </a:r>
            <a:r>
              <a:rPr lang="en-US" dirty="0"/>
              <a:t> </a:t>
            </a:r>
          </a:p>
        </p:txBody>
      </p:sp>
      <p:sp>
        <p:nvSpPr>
          <p:cNvPr id="10" name="Parallelogram 9">
            <a:extLst>
              <a:ext uri="{FF2B5EF4-FFF2-40B4-BE49-F238E27FC236}">
                <a16:creationId xmlns:a16="http://schemas.microsoft.com/office/drawing/2014/main" id="{ECE790F2-2380-804D-B3F1-8E7F05A7BB03}"/>
              </a:ext>
            </a:extLst>
          </p:cNvPr>
          <p:cNvSpPr/>
          <p:nvPr/>
        </p:nvSpPr>
        <p:spPr>
          <a:xfrm>
            <a:off x="4900246" y="3003920"/>
            <a:ext cx="2579077" cy="410308"/>
          </a:xfrm>
          <a:prstGeom prst="parallelogram">
            <a:avLst>
              <a:gd name="adj" fmla="val 2221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FC0A52-E111-4741-AD60-8F9514A68946}"/>
              </a:ext>
            </a:extLst>
          </p:cNvPr>
          <p:cNvSpPr/>
          <p:nvPr/>
        </p:nvSpPr>
        <p:spPr>
          <a:xfrm>
            <a:off x="4900246" y="3425950"/>
            <a:ext cx="2989385" cy="855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t>Proposed system model</a:t>
            </a:r>
          </a:p>
        </p:txBody>
      </p:sp>
      <p:sp>
        <p:nvSpPr>
          <p:cNvPr id="12" name="Rectangle 11">
            <a:extLst>
              <a:ext uri="{FF2B5EF4-FFF2-40B4-BE49-F238E27FC236}">
                <a16:creationId xmlns:a16="http://schemas.microsoft.com/office/drawing/2014/main" id="{C0E8AAD1-2AD9-4C48-B040-C3617A2149AE}"/>
              </a:ext>
            </a:extLst>
          </p:cNvPr>
          <p:cNvSpPr/>
          <p:nvPr/>
        </p:nvSpPr>
        <p:spPr>
          <a:xfrm>
            <a:off x="5310554" y="4715487"/>
            <a:ext cx="3423139"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Experiments and performance evaluation</a:t>
            </a:r>
          </a:p>
        </p:txBody>
      </p:sp>
      <p:sp>
        <p:nvSpPr>
          <p:cNvPr id="13" name="Parallelogram 12">
            <a:extLst>
              <a:ext uri="{FF2B5EF4-FFF2-40B4-BE49-F238E27FC236}">
                <a16:creationId xmlns:a16="http://schemas.microsoft.com/office/drawing/2014/main" id="{610033C8-AE34-4147-9B3F-331221CBD85D}"/>
              </a:ext>
            </a:extLst>
          </p:cNvPr>
          <p:cNvSpPr/>
          <p:nvPr/>
        </p:nvSpPr>
        <p:spPr>
          <a:xfrm>
            <a:off x="5310554" y="4293457"/>
            <a:ext cx="2579077" cy="410308"/>
          </a:xfrm>
          <a:prstGeom prst="parallelogram">
            <a:avLst>
              <a:gd name="adj" fmla="val 222143"/>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9390EBD-89B2-464D-939E-F0CDF7C72B78}"/>
              </a:ext>
            </a:extLst>
          </p:cNvPr>
          <p:cNvSpPr txBox="1"/>
          <p:nvPr/>
        </p:nvSpPr>
        <p:spPr>
          <a:xfrm>
            <a:off x="7331967" y="1018712"/>
            <a:ext cx="422698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Basics, problem definition </a:t>
            </a:r>
          </a:p>
        </p:txBody>
      </p:sp>
      <p:sp>
        <p:nvSpPr>
          <p:cNvPr id="15" name="TextBox 14">
            <a:extLst>
              <a:ext uri="{FF2B5EF4-FFF2-40B4-BE49-F238E27FC236}">
                <a16:creationId xmlns:a16="http://schemas.microsoft.com/office/drawing/2014/main" id="{0836FEC4-87D6-A146-9D37-2565941DAB53}"/>
              </a:ext>
            </a:extLst>
          </p:cNvPr>
          <p:cNvSpPr txBox="1"/>
          <p:nvPr/>
        </p:nvSpPr>
        <p:spPr>
          <a:xfrm>
            <a:off x="7631805" y="2028967"/>
            <a:ext cx="4425515"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Approximate Nearest Neighbor, Locality sensitive Hashing, Blockchain, IPFS</a:t>
            </a:r>
          </a:p>
        </p:txBody>
      </p:sp>
      <p:sp>
        <p:nvSpPr>
          <p:cNvPr id="16" name="Rectangle 15">
            <a:extLst>
              <a:ext uri="{FF2B5EF4-FFF2-40B4-BE49-F238E27FC236}">
                <a16:creationId xmlns:a16="http://schemas.microsoft.com/office/drawing/2014/main" id="{EE1BCA3A-DC66-AA40-900F-60FE7AC26AE9}"/>
              </a:ext>
            </a:extLst>
          </p:cNvPr>
          <p:cNvSpPr/>
          <p:nvPr/>
        </p:nvSpPr>
        <p:spPr>
          <a:xfrm>
            <a:off x="6189784" y="6028468"/>
            <a:ext cx="3423139" cy="8557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Conclusion</a:t>
            </a:r>
          </a:p>
        </p:txBody>
      </p:sp>
      <p:sp>
        <p:nvSpPr>
          <p:cNvPr id="17" name="Parallelogram 16">
            <a:extLst>
              <a:ext uri="{FF2B5EF4-FFF2-40B4-BE49-F238E27FC236}">
                <a16:creationId xmlns:a16="http://schemas.microsoft.com/office/drawing/2014/main" id="{4DB91EDD-F92E-2E44-A650-FA82685D5A4C}"/>
              </a:ext>
            </a:extLst>
          </p:cNvPr>
          <p:cNvSpPr/>
          <p:nvPr/>
        </p:nvSpPr>
        <p:spPr>
          <a:xfrm>
            <a:off x="6154616" y="5594716"/>
            <a:ext cx="2579077" cy="410308"/>
          </a:xfrm>
          <a:prstGeom prst="parallelogram">
            <a:avLst>
              <a:gd name="adj" fmla="val 222143"/>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01100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21AACD-94B1-9044-9ECE-12B66DF254BE}"/>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
        <p:nvSpPr>
          <p:cNvPr id="5" name="Rectangle 4">
            <a:extLst>
              <a:ext uri="{FF2B5EF4-FFF2-40B4-BE49-F238E27FC236}">
                <a16:creationId xmlns:a16="http://schemas.microsoft.com/office/drawing/2014/main" id="{CF51C744-43A1-9848-9E13-58FB2466BB28}"/>
              </a:ext>
            </a:extLst>
          </p:cNvPr>
          <p:cNvSpPr/>
          <p:nvPr/>
        </p:nvSpPr>
        <p:spPr>
          <a:xfrm>
            <a:off x="508999" y="172387"/>
            <a:ext cx="11356936" cy="855785"/>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t>Proposed system model</a:t>
            </a:r>
          </a:p>
        </p:txBody>
      </p:sp>
      <p:pic>
        <p:nvPicPr>
          <p:cNvPr id="3" name="Picture 2">
            <a:extLst>
              <a:ext uri="{FF2B5EF4-FFF2-40B4-BE49-F238E27FC236}">
                <a16:creationId xmlns:a16="http://schemas.microsoft.com/office/drawing/2014/main" id="{9EE2F63D-E2EA-A847-B901-FEB60AF955B2}"/>
              </a:ext>
            </a:extLst>
          </p:cNvPr>
          <p:cNvPicPr>
            <a:picLocks noChangeAspect="1"/>
          </p:cNvPicPr>
          <p:nvPr/>
        </p:nvPicPr>
        <p:blipFill>
          <a:blip r:embed="rId2"/>
          <a:stretch>
            <a:fillRect/>
          </a:stretch>
        </p:blipFill>
        <p:spPr>
          <a:xfrm>
            <a:off x="916967" y="2048246"/>
            <a:ext cx="10541000" cy="1574800"/>
          </a:xfrm>
          <a:prstGeom prst="rect">
            <a:avLst/>
          </a:prstGeom>
        </p:spPr>
      </p:pic>
      <p:sp>
        <p:nvSpPr>
          <p:cNvPr id="6" name="TextBox 5">
            <a:extLst>
              <a:ext uri="{FF2B5EF4-FFF2-40B4-BE49-F238E27FC236}">
                <a16:creationId xmlns:a16="http://schemas.microsoft.com/office/drawing/2014/main" id="{784E90E3-5A7B-EC42-BFB6-205F100A7419}"/>
              </a:ext>
            </a:extLst>
          </p:cNvPr>
          <p:cNvSpPr txBox="1"/>
          <p:nvPr/>
        </p:nvSpPr>
        <p:spPr>
          <a:xfrm>
            <a:off x="2300288" y="1321046"/>
            <a:ext cx="2185987" cy="707886"/>
          </a:xfrm>
          <a:prstGeom prst="rect">
            <a:avLst/>
          </a:prstGeom>
          <a:noFill/>
        </p:spPr>
        <p:txBody>
          <a:bodyPr wrap="square" rtlCol="0">
            <a:spAutoFit/>
          </a:bodyPr>
          <a:lstStyle/>
          <a:p>
            <a:pPr algn="ctr"/>
            <a:r>
              <a:rPr lang="en-US" sz="2000" dirty="0"/>
              <a:t>For the hamming space </a:t>
            </a:r>
          </a:p>
        </p:txBody>
      </p:sp>
      <p:sp>
        <p:nvSpPr>
          <p:cNvPr id="8" name="TextBox 7">
            <a:extLst>
              <a:ext uri="{FF2B5EF4-FFF2-40B4-BE49-F238E27FC236}">
                <a16:creationId xmlns:a16="http://schemas.microsoft.com/office/drawing/2014/main" id="{6BBB2927-E018-3A44-A357-64F3A711EFC5}"/>
              </a:ext>
            </a:extLst>
          </p:cNvPr>
          <p:cNvSpPr txBox="1"/>
          <p:nvPr/>
        </p:nvSpPr>
        <p:spPr>
          <a:xfrm>
            <a:off x="5890813" y="1271508"/>
            <a:ext cx="5233869" cy="369332"/>
          </a:xfrm>
          <a:prstGeom prst="rect">
            <a:avLst/>
          </a:prstGeom>
          <a:noFill/>
        </p:spPr>
        <p:txBody>
          <a:bodyPr wrap="none" rtlCol="0">
            <a:spAutoFit/>
          </a:bodyPr>
          <a:lstStyle/>
          <a:p>
            <a:r>
              <a:rPr lang="en-US" dirty="0"/>
              <a:t>For the Euclidean space (cross-polytope LSH method)</a:t>
            </a:r>
          </a:p>
        </p:txBody>
      </p:sp>
      <p:pic>
        <p:nvPicPr>
          <p:cNvPr id="10" name="Picture 9">
            <a:extLst>
              <a:ext uri="{FF2B5EF4-FFF2-40B4-BE49-F238E27FC236}">
                <a16:creationId xmlns:a16="http://schemas.microsoft.com/office/drawing/2014/main" id="{6F9065A1-2268-D743-A601-4A44667F7F1E}"/>
              </a:ext>
            </a:extLst>
          </p:cNvPr>
          <p:cNvPicPr>
            <a:picLocks noChangeAspect="1"/>
          </p:cNvPicPr>
          <p:nvPr/>
        </p:nvPicPr>
        <p:blipFill>
          <a:blip r:embed="rId3"/>
          <a:stretch>
            <a:fillRect/>
          </a:stretch>
        </p:blipFill>
        <p:spPr>
          <a:xfrm>
            <a:off x="1547413" y="3860800"/>
            <a:ext cx="8686800" cy="2540000"/>
          </a:xfrm>
          <a:prstGeom prst="rect">
            <a:avLst/>
          </a:prstGeom>
        </p:spPr>
      </p:pic>
    </p:spTree>
    <p:extLst>
      <p:ext uri="{BB962C8B-B14F-4D97-AF65-F5344CB8AC3E}">
        <p14:creationId xmlns:p14="http://schemas.microsoft.com/office/powerpoint/2010/main" val="2114750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F572A1-C65E-E248-A8A6-867508FBB491}"/>
              </a:ext>
            </a:extLst>
          </p:cNvPr>
          <p:cNvSpPr>
            <a:spLocks noGrp="1"/>
          </p:cNvSpPr>
          <p:nvPr>
            <p:ph idx="1"/>
          </p:nvPr>
        </p:nvSpPr>
        <p:spPr>
          <a:xfrm>
            <a:off x="398311" y="1314450"/>
            <a:ext cx="11435725" cy="4903470"/>
          </a:xfrm>
        </p:spPr>
        <p:txBody>
          <a:bodyPr>
            <a:normAutofit/>
          </a:bodyPr>
          <a:lstStyle/>
          <a:p>
            <a:pPr algn="just"/>
            <a:r>
              <a:rPr lang="en-US" sz="2400" dirty="0"/>
              <a:t>MNIST is a standard handwritten digit dataset, which is oriented to the Euclidean space.</a:t>
            </a:r>
          </a:p>
          <a:p>
            <a:pPr algn="just"/>
            <a:r>
              <a:rPr lang="en-US" sz="2400" dirty="0"/>
              <a:t>MINST was then converted to binary data by binarization and combined with the original Euclidean spatial data to construct a binary hybrid dataset.</a:t>
            </a:r>
          </a:p>
          <a:p>
            <a:pPr algn="just"/>
            <a:r>
              <a:rPr lang="en-US" sz="2400" dirty="0"/>
              <a:t>The experiment was run on a PC with an operating system Arch Linux, Intel Corei7-4510U 3.1 GHz CPU and 8 GB of memory. All the code used in the experiment was implemented based on Python 3.6</a:t>
            </a:r>
          </a:p>
          <a:p>
            <a:pPr algn="just"/>
            <a:r>
              <a:rPr lang="en-US" sz="2400" dirty="0"/>
              <a:t>The system was compared to other systems from the literature such as We implemented BHL, TLBHL, and TLE2LSH.</a:t>
            </a:r>
          </a:p>
        </p:txBody>
      </p:sp>
      <p:sp>
        <p:nvSpPr>
          <p:cNvPr id="4" name="Slide Number Placeholder 3">
            <a:extLst>
              <a:ext uri="{FF2B5EF4-FFF2-40B4-BE49-F238E27FC236}">
                <a16:creationId xmlns:a16="http://schemas.microsoft.com/office/drawing/2014/main" id="{CC7F380A-D1FA-F64C-86B4-86901073ADD9}"/>
              </a:ext>
            </a:extLst>
          </p:cNvPr>
          <p:cNvSpPr>
            <a:spLocks noGrp="1"/>
          </p:cNvSpPr>
          <p:nvPr>
            <p:ph type="sldNum" sz="quarter" idx="12"/>
          </p:nvPr>
        </p:nvSpPr>
        <p:spPr/>
        <p:txBody>
          <a:bodyPr/>
          <a:lstStyle/>
          <a:p>
            <a:fld id="{8A7A6979-0714-4377-B894-6BE4C2D6E202}" type="slidenum">
              <a:rPr lang="en-US" smtClean="0"/>
              <a:pPr/>
              <a:t>21</a:t>
            </a:fld>
            <a:endParaRPr lang="en-US" dirty="0"/>
          </a:p>
        </p:txBody>
      </p:sp>
      <p:sp>
        <p:nvSpPr>
          <p:cNvPr id="5" name="Rectangle 4">
            <a:extLst>
              <a:ext uri="{FF2B5EF4-FFF2-40B4-BE49-F238E27FC236}">
                <a16:creationId xmlns:a16="http://schemas.microsoft.com/office/drawing/2014/main" id="{BCB01A1B-EE86-084F-BAD1-ECF49CE7DE3F}"/>
              </a:ext>
            </a:extLst>
          </p:cNvPr>
          <p:cNvSpPr/>
          <p:nvPr/>
        </p:nvSpPr>
        <p:spPr>
          <a:xfrm>
            <a:off x="398312" y="249812"/>
            <a:ext cx="11435725"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Experiments and performance evaluation</a:t>
            </a:r>
          </a:p>
        </p:txBody>
      </p:sp>
    </p:spTree>
    <p:extLst>
      <p:ext uri="{BB962C8B-B14F-4D97-AF65-F5344CB8AC3E}">
        <p14:creationId xmlns:p14="http://schemas.microsoft.com/office/powerpoint/2010/main" val="320854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7F380A-D1FA-F64C-86B4-86901073ADD9}"/>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
        <p:nvSpPr>
          <p:cNvPr id="5" name="Rectangle 4">
            <a:extLst>
              <a:ext uri="{FF2B5EF4-FFF2-40B4-BE49-F238E27FC236}">
                <a16:creationId xmlns:a16="http://schemas.microsoft.com/office/drawing/2014/main" id="{BCB01A1B-EE86-084F-BAD1-ECF49CE7DE3F}"/>
              </a:ext>
            </a:extLst>
          </p:cNvPr>
          <p:cNvSpPr/>
          <p:nvPr/>
        </p:nvSpPr>
        <p:spPr>
          <a:xfrm>
            <a:off x="398312" y="249812"/>
            <a:ext cx="11435725"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Experiments and performance evaluation</a:t>
            </a:r>
          </a:p>
        </p:txBody>
      </p:sp>
      <p:pic>
        <p:nvPicPr>
          <p:cNvPr id="12" name="Content Placeholder 11">
            <a:extLst>
              <a:ext uri="{FF2B5EF4-FFF2-40B4-BE49-F238E27FC236}">
                <a16:creationId xmlns:a16="http://schemas.microsoft.com/office/drawing/2014/main" id="{7AFED6B6-BD10-034B-A00F-B96272165E76}"/>
              </a:ext>
            </a:extLst>
          </p:cNvPr>
          <p:cNvPicPr>
            <a:picLocks noGrp="1" noChangeAspect="1"/>
          </p:cNvPicPr>
          <p:nvPr>
            <p:ph idx="1"/>
          </p:nvPr>
        </p:nvPicPr>
        <p:blipFill>
          <a:blip r:embed="rId2"/>
          <a:stretch>
            <a:fillRect/>
          </a:stretch>
        </p:blipFill>
        <p:spPr>
          <a:xfrm>
            <a:off x="392834" y="1228726"/>
            <a:ext cx="11322916" cy="5472112"/>
          </a:xfrm>
        </p:spPr>
      </p:pic>
    </p:spTree>
    <p:extLst>
      <p:ext uri="{BB962C8B-B14F-4D97-AF65-F5344CB8AC3E}">
        <p14:creationId xmlns:p14="http://schemas.microsoft.com/office/powerpoint/2010/main" val="273981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CBDAD-3869-1B45-9F45-3B12BFF7B1DE}"/>
              </a:ext>
            </a:extLst>
          </p:cNvPr>
          <p:cNvSpPr>
            <a:spLocks noGrp="1"/>
          </p:cNvSpPr>
          <p:nvPr>
            <p:ph idx="1"/>
          </p:nvPr>
        </p:nvSpPr>
        <p:spPr>
          <a:xfrm>
            <a:off x="395040" y="1271588"/>
            <a:ext cx="11385834" cy="4729162"/>
          </a:xfrm>
        </p:spPr>
        <p:txBody>
          <a:bodyPr>
            <a:normAutofit/>
          </a:bodyPr>
          <a:lstStyle/>
          <a:p>
            <a:pPr algn="just"/>
            <a:r>
              <a:rPr lang="en-US" sz="2800" dirty="0"/>
              <a:t>In view of preventing sensitive data of WMSN IoT to be tampered, it is a feasible solution to build a blockchain application of WMSN IoT based on Ethereum and IPFS.</a:t>
            </a:r>
          </a:p>
          <a:p>
            <a:pPr algn="just"/>
            <a:r>
              <a:rPr lang="en-US" sz="2800" dirty="0"/>
              <a:t>we use a kind of LSH method to perform similarity search on the binary hybrid data and construct the query data structure; by preprocessing the dataset, we can obtain a more efficient dimension-insensitive query time</a:t>
            </a:r>
          </a:p>
          <a:p>
            <a:pPr algn="just"/>
            <a:r>
              <a:rPr lang="en-US" sz="2800" dirty="0"/>
              <a:t>A large number of experiments have proved that our method has lower query time and space consumption than previous methods, and it is universal for various datasets.</a:t>
            </a:r>
          </a:p>
        </p:txBody>
      </p:sp>
      <p:sp>
        <p:nvSpPr>
          <p:cNvPr id="4" name="Slide Number Placeholder 3">
            <a:extLst>
              <a:ext uri="{FF2B5EF4-FFF2-40B4-BE49-F238E27FC236}">
                <a16:creationId xmlns:a16="http://schemas.microsoft.com/office/drawing/2014/main" id="{9FFA5468-3707-1243-8538-27442BA26AB4}"/>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
        <p:nvSpPr>
          <p:cNvPr id="5" name="Rectangle 4">
            <a:extLst>
              <a:ext uri="{FF2B5EF4-FFF2-40B4-BE49-F238E27FC236}">
                <a16:creationId xmlns:a16="http://schemas.microsoft.com/office/drawing/2014/main" id="{974DA74B-B3AD-C743-AB5D-C21AAD1AA0A9}"/>
              </a:ext>
            </a:extLst>
          </p:cNvPr>
          <p:cNvSpPr/>
          <p:nvPr/>
        </p:nvSpPr>
        <p:spPr>
          <a:xfrm>
            <a:off x="395040" y="233724"/>
            <a:ext cx="11385834" cy="8557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Conclusion</a:t>
            </a:r>
          </a:p>
        </p:txBody>
      </p:sp>
    </p:spTree>
    <p:extLst>
      <p:ext uri="{BB962C8B-B14F-4D97-AF65-F5344CB8AC3E}">
        <p14:creationId xmlns:p14="http://schemas.microsoft.com/office/powerpoint/2010/main" val="732449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2CBDAD-3869-1B45-9F45-3B12BFF7B1DE}"/>
              </a:ext>
            </a:extLst>
          </p:cNvPr>
          <p:cNvSpPr>
            <a:spLocks noGrp="1"/>
          </p:cNvSpPr>
          <p:nvPr>
            <p:ph idx="1"/>
          </p:nvPr>
        </p:nvSpPr>
        <p:spPr>
          <a:xfrm>
            <a:off x="395040" y="1671638"/>
            <a:ext cx="11385834" cy="4329112"/>
          </a:xfrm>
        </p:spPr>
        <p:txBody>
          <a:bodyPr>
            <a:normAutofit/>
          </a:bodyPr>
          <a:lstStyle/>
          <a:p>
            <a:pPr algn="just"/>
            <a:r>
              <a:rPr lang="en-US" sz="4000" dirty="0"/>
              <a:t>For their further works,  authors are trying to construct a binary hybrid data search structure with missing values and extend the approximate nearest neighbor search to solve the problem of incomplete data.</a:t>
            </a:r>
          </a:p>
        </p:txBody>
      </p:sp>
      <p:sp>
        <p:nvSpPr>
          <p:cNvPr id="4" name="Slide Number Placeholder 3">
            <a:extLst>
              <a:ext uri="{FF2B5EF4-FFF2-40B4-BE49-F238E27FC236}">
                <a16:creationId xmlns:a16="http://schemas.microsoft.com/office/drawing/2014/main" id="{9FFA5468-3707-1243-8538-27442BA26AB4}"/>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
        <p:nvSpPr>
          <p:cNvPr id="5" name="Rectangle 4">
            <a:extLst>
              <a:ext uri="{FF2B5EF4-FFF2-40B4-BE49-F238E27FC236}">
                <a16:creationId xmlns:a16="http://schemas.microsoft.com/office/drawing/2014/main" id="{974DA74B-B3AD-C743-AB5D-C21AAD1AA0A9}"/>
              </a:ext>
            </a:extLst>
          </p:cNvPr>
          <p:cNvSpPr/>
          <p:nvPr/>
        </p:nvSpPr>
        <p:spPr>
          <a:xfrm>
            <a:off x="395040" y="233724"/>
            <a:ext cx="11385834" cy="85578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Future work</a:t>
            </a:r>
          </a:p>
        </p:txBody>
      </p:sp>
    </p:spTree>
    <p:extLst>
      <p:ext uri="{BB962C8B-B14F-4D97-AF65-F5344CB8AC3E}">
        <p14:creationId xmlns:p14="http://schemas.microsoft.com/office/powerpoint/2010/main" val="1117347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2E034-E5DA-3346-9912-D7FA42BF1951}"/>
              </a:ext>
            </a:extLst>
          </p:cNvPr>
          <p:cNvSpPr>
            <a:spLocks noGrp="1"/>
          </p:cNvSpPr>
          <p:nvPr>
            <p:ph idx="1"/>
          </p:nvPr>
        </p:nvSpPr>
        <p:spPr>
          <a:xfrm>
            <a:off x="6943060" y="1648047"/>
            <a:ext cx="5018567" cy="4742120"/>
          </a:xfrm>
        </p:spPr>
        <p:txBody>
          <a:bodyPr>
            <a:normAutofit fontScale="92500" lnSpcReduction="20000"/>
          </a:bodyPr>
          <a:lstStyle/>
          <a:p>
            <a:pPr algn="just"/>
            <a:r>
              <a:rPr lang="en-US" sz="2400" dirty="0"/>
              <a:t>Spatially </a:t>
            </a:r>
            <a:r>
              <a:rPr lang="en-US" sz="2400" u="sng" dirty="0"/>
              <a:t>dispersed</a:t>
            </a:r>
            <a:r>
              <a:rPr lang="en-US" sz="2400" dirty="0"/>
              <a:t> </a:t>
            </a:r>
            <a:r>
              <a:rPr lang="en-US" sz="2400" u="sng" dirty="0"/>
              <a:t>autonomous</a:t>
            </a:r>
            <a:r>
              <a:rPr lang="en-US" sz="2400" dirty="0"/>
              <a:t> devices that use sensors to </a:t>
            </a:r>
            <a:r>
              <a:rPr lang="en-US" sz="2400" dirty="0">
                <a:solidFill>
                  <a:srgbClr val="FF0000"/>
                </a:solidFill>
              </a:rPr>
              <a:t>monitor</a:t>
            </a:r>
            <a:r>
              <a:rPr lang="en-US" sz="2400" dirty="0"/>
              <a:t> physical or environmental conditions.</a:t>
            </a:r>
          </a:p>
          <a:p>
            <a:pPr algn="just"/>
            <a:r>
              <a:rPr lang="en-US" sz="2400" dirty="0"/>
              <a:t>sensor nodes equipped with multimedia devices, such as cameras and microphones, and capable to retrieve </a:t>
            </a:r>
            <a:r>
              <a:rPr lang="en-US" sz="2400" dirty="0">
                <a:solidFill>
                  <a:srgbClr val="FF0000"/>
                </a:solidFill>
              </a:rPr>
              <a:t>video</a:t>
            </a:r>
            <a:r>
              <a:rPr lang="en-US" sz="2400" dirty="0"/>
              <a:t> and </a:t>
            </a:r>
            <a:r>
              <a:rPr lang="en-US" sz="2400" dirty="0">
                <a:solidFill>
                  <a:srgbClr val="FF0000"/>
                </a:solidFill>
              </a:rPr>
              <a:t>audio</a:t>
            </a:r>
            <a:r>
              <a:rPr lang="en-US" sz="2400" dirty="0"/>
              <a:t> </a:t>
            </a:r>
            <a:r>
              <a:rPr lang="en-US" sz="2400" dirty="0">
                <a:solidFill>
                  <a:srgbClr val="FF0000"/>
                </a:solidFill>
              </a:rPr>
              <a:t>streams</a:t>
            </a:r>
            <a:r>
              <a:rPr lang="en-US" sz="2400" dirty="0"/>
              <a:t>, still </a:t>
            </a:r>
            <a:r>
              <a:rPr lang="en-US" sz="2400" dirty="0">
                <a:solidFill>
                  <a:srgbClr val="FF0000"/>
                </a:solidFill>
              </a:rPr>
              <a:t>images</a:t>
            </a:r>
            <a:r>
              <a:rPr lang="en-US" sz="2400" dirty="0"/>
              <a:t>, as well as </a:t>
            </a:r>
            <a:r>
              <a:rPr lang="en-US" sz="2400" dirty="0">
                <a:solidFill>
                  <a:srgbClr val="FF0000"/>
                </a:solidFill>
              </a:rPr>
              <a:t>scalar</a:t>
            </a:r>
            <a:r>
              <a:rPr lang="en-US" sz="2400" dirty="0"/>
              <a:t> sensor data.</a:t>
            </a:r>
          </a:p>
          <a:p>
            <a:pPr algn="just"/>
            <a:r>
              <a:rPr lang="en-US" sz="2400" dirty="0"/>
              <a:t>A wide range of applications: surveillance sensor networks, law-enforcement reports, traffic control systems, advanced health care delivery, automated assistance to elderly telemedicine, and industrial process control.</a:t>
            </a:r>
          </a:p>
          <a:p>
            <a:pPr algn="just"/>
            <a:endParaRPr lang="en-US" sz="2400" dirty="0"/>
          </a:p>
        </p:txBody>
      </p:sp>
      <p:sp>
        <p:nvSpPr>
          <p:cNvPr id="4" name="Slide Number Placeholder 3">
            <a:extLst>
              <a:ext uri="{FF2B5EF4-FFF2-40B4-BE49-F238E27FC236}">
                <a16:creationId xmlns:a16="http://schemas.microsoft.com/office/drawing/2014/main" id="{EE5C1F43-0DCF-844D-B183-DDB739D906E4}"/>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
        <p:nvSpPr>
          <p:cNvPr id="7" name="Rectangle 6">
            <a:extLst>
              <a:ext uri="{FF2B5EF4-FFF2-40B4-BE49-F238E27FC236}">
                <a16:creationId xmlns:a16="http://schemas.microsoft.com/office/drawing/2014/main" id="{8F405D35-C117-2846-B9A7-326F6AB2592E}"/>
              </a:ext>
            </a:extLst>
          </p:cNvPr>
          <p:cNvSpPr/>
          <p:nvPr/>
        </p:nvSpPr>
        <p:spPr>
          <a:xfrm>
            <a:off x="297712" y="163851"/>
            <a:ext cx="11515060"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Introduction:   What is a WMSN? </a:t>
            </a:r>
            <a:endParaRPr lang="en-US" dirty="0"/>
          </a:p>
        </p:txBody>
      </p:sp>
    </p:spTree>
    <p:extLst>
      <p:ext uri="{BB962C8B-B14F-4D97-AF65-F5344CB8AC3E}">
        <p14:creationId xmlns:p14="http://schemas.microsoft.com/office/powerpoint/2010/main" val="39961907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2E034-E5DA-3346-9912-D7FA42BF1951}"/>
              </a:ext>
            </a:extLst>
          </p:cNvPr>
          <p:cNvSpPr>
            <a:spLocks noGrp="1"/>
          </p:cNvSpPr>
          <p:nvPr>
            <p:ph idx="1"/>
          </p:nvPr>
        </p:nvSpPr>
        <p:spPr>
          <a:xfrm>
            <a:off x="297712" y="1514522"/>
            <a:ext cx="11610753" cy="4220233"/>
          </a:xfrm>
        </p:spPr>
        <p:txBody>
          <a:bodyPr>
            <a:normAutofit/>
          </a:bodyPr>
          <a:lstStyle/>
          <a:p>
            <a:pPr algn="just"/>
            <a:r>
              <a:rPr lang="en-US" sz="3200" dirty="0"/>
              <a:t>Massive amount of data is being collected by multimedia sensors.  Some of it is considered sensitive and are vulnerable to tampering attacks while being queried by users (</a:t>
            </a:r>
            <a:r>
              <a:rPr lang="en-US" sz="3200" dirty="0" err="1"/>
              <a:t>i.e</a:t>
            </a:r>
            <a:r>
              <a:rPr lang="en-US" sz="3200" dirty="0"/>
              <a:t> clients).</a:t>
            </a:r>
          </a:p>
          <a:p>
            <a:pPr algn="just"/>
            <a:r>
              <a:rPr lang="en-US" sz="3200" dirty="0"/>
              <a:t>The aim of the presented paper is not only to use blockchain technology to solve privacy issues associated to multimedia data search within sensor networks, but also to provide a novel method to carry out </a:t>
            </a:r>
            <a:r>
              <a:rPr lang="en-US" sz="3200" dirty="0">
                <a:solidFill>
                  <a:srgbClr val="FF0000"/>
                </a:solidFill>
              </a:rPr>
              <a:t>collaborative</a:t>
            </a:r>
            <a:r>
              <a:rPr lang="en-US" sz="3200" dirty="0"/>
              <a:t> search </a:t>
            </a:r>
            <a:r>
              <a:rPr lang="en-US" sz="3200" dirty="0" err="1"/>
              <a:t>an.d</a:t>
            </a:r>
            <a:r>
              <a:rPr lang="en-US" sz="3200" dirty="0"/>
              <a:t> improve the </a:t>
            </a:r>
            <a:r>
              <a:rPr lang="en-US" sz="3200" u="sng" dirty="0"/>
              <a:t>precision of query results.</a:t>
            </a:r>
          </a:p>
        </p:txBody>
      </p:sp>
      <p:sp>
        <p:nvSpPr>
          <p:cNvPr id="4" name="Slide Number Placeholder 3">
            <a:extLst>
              <a:ext uri="{FF2B5EF4-FFF2-40B4-BE49-F238E27FC236}">
                <a16:creationId xmlns:a16="http://schemas.microsoft.com/office/drawing/2014/main" id="{EE5C1F43-0DCF-844D-B183-DDB739D906E4}"/>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
        <p:nvSpPr>
          <p:cNvPr id="7" name="Rectangle 6">
            <a:extLst>
              <a:ext uri="{FF2B5EF4-FFF2-40B4-BE49-F238E27FC236}">
                <a16:creationId xmlns:a16="http://schemas.microsoft.com/office/drawing/2014/main" id="{8F405D35-C117-2846-B9A7-326F6AB2592E}"/>
              </a:ext>
            </a:extLst>
          </p:cNvPr>
          <p:cNvSpPr/>
          <p:nvPr/>
        </p:nvSpPr>
        <p:spPr>
          <a:xfrm>
            <a:off x="297712" y="163851"/>
            <a:ext cx="11515060"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Introduction:   Problem definition</a:t>
            </a:r>
            <a:endParaRPr lang="en-US" dirty="0"/>
          </a:p>
        </p:txBody>
      </p:sp>
    </p:spTree>
    <p:extLst>
      <p:ext uri="{BB962C8B-B14F-4D97-AF65-F5344CB8AC3E}">
        <p14:creationId xmlns:p14="http://schemas.microsoft.com/office/powerpoint/2010/main" val="33500746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2E034-E5DA-3346-9912-D7FA42BF1951}"/>
              </a:ext>
            </a:extLst>
          </p:cNvPr>
          <p:cNvSpPr>
            <a:spLocks noGrp="1"/>
          </p:cNvSpPr>
          <p:nvPr>
            <p:ph idx="1"/>
          </p:nvPr>
        </p:nvSpPr>
        <p:spPr>
          <a:xfrm>
            <a:off x="297712" y="1110945"/>
            <a:ext cx="11610753" cy="571452"/>
          </a:xfrm>
        </p:spPr>
        <p:txBody>
          <a:bodyPr>
            <a:normAutofit lnSpcReduction="10000"/>
          </a:bodyPr>
          <a:lstStyle/>
          <a:p>
            <a:pPr algn="just"/>
            <a:r>
              <a:rPr lang="en-US" sz="3200" dirty="0"/>
              <a:t>query of massive multimedia data is composed of three procedures:</a:t>
            </a:r>
          </a:p>
          <a:p>
            <a:pPr algn="just"/>
            <a:endParaRPr lang="en-US" sz="3200" u="sng" dirty="0"/>
          </a:p>
          <a:p>
            <a:pPr algn="just"/>
            <a:endParaRPr lang="en-US" sz="3200" u="sng" dirty="0"/>
          </a:p>
        </p:txBody>
      </p:sp>
      <p:sp>
        <p:nvSpPr>
          <p:cNvPr id="4" name="Slide Number Placeholder 3">
            <a:extLst>
              <a:ext uri="{FF2B5EF4-FFF2-40B4-BE49-F238E27FC236}">
                <a16:creationId xmlns:a16="http://schemas.microsoft.com/office/drawing/2014/main" id="{EE5C1F43-0DCF-844D-B183-DDB739D906E4}"/>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
        <p:nvSpPr>
          <p:cNvPr id="7" name="Rectangle 6">
            <a:extLst>
              <a:ext uri="{FF2B5EF4-FFF2-40B4-BE49-F238E27FC236}">
                <a16:creationId xmlns:a16="http://schemas.microsoft.com/office/drawing/2014/main" id="{8F405D35-C117-2846-B9A7-326F6AB2592E}"/>
              </a:ext>
            </a:extLst>
          </p:cNvPr>
          <p:cNvSpPr/>
          <p:nvPr/>
        </p:nvSpPr>
        <p:spPr>
          <a:xfrm>
            <a:off x="297712" y="163851"/>
            <a:ext cx="11515060"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Introduction:   Problem definition</a:t>
            </a:r>
            <a:endParaRPr lang="en-US" dirty="0"/>
          </a:p>
        </p:txBody>
      </p:sp>
      <p:graphicFrame>
        <p:nvGraphicFramePr>
          <p:cNvPr id="10" name="Diagram 9">
            <a:extLst>
              <a:ext uri="{FF2B5EF4-FFF2-40B4-BE49-F238E27FC236}">
                <a16:creationId xmlns:a16="http://schemas.microsoft.com/office/drawing/2014/main" id="{F9F2B277-7ED4-5E47-81FE-670D6A644C2A}"/>
              </a:ext>
            </a:extLst>
          </p:cNvPr>
          <p:cNvGraphicFramePr/>
          <p:nvPr>
            <p:extLst>
              <p:ext uri="{D42A27DB-BD31-4B8C-83A1-F6EECF244321}">
                <p14:modId xmlns:p14="http://schemas.microsoft.com/office/powerpoint/2010/main" val="3284859397"/>
              </p:ext>
            </p:extLst>
          </p:nvPr>
        </p:nvGraphicFramePr>
        <p:xfrm>
          <a:off x="127591" y="1761984"/>
          <a:ext cx="11685181" cy="3565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32F2F4F4-C14C-6243-AB93-9DCD7B853AFC}"/>
              </a:ext>
            </a:extLst>
          </p:cNvPr>
          <p:cNvSpPr txBox="1"/>
          <p:nvPr/>
        </p:nvSpPr>
        <p:spPr>
          <a:xfrm>
            <a:off x="2914650" y="5972175"/>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CE5D05FF-5634-2643-8A4F-D69AEB62A18B}"/>
              </a:ext>
            </a:extLst>
          </p:cNvPr>
          <p:cNvPicPr>
            <a:picLocks noChangeAspect="1"/>
          </p:cNvPicPr>
          <p:nvPr/>
        </p:nvPicPr>
        <p:blipFill>
          <a:blip r:embed="rId7"/>
          <a:stretch>
            <a:fillRect/>
          </a:stretch>
        </p:blipFill>
        <p:spPr>
          <a:xfrm>
            <a:off x="500063" y="4559729"/>
            <a:ext cx="9358312" cy="2141109"/>
          </a:xfrm>
          <a:prstGeom prst="rect">
            <a:avLst/>
          </a:prstGeom>
        </p:spPr>
      </p:pic>
    </p:spTree>
    <p:extLst>
      <p:ext uri="{BB962C8B-B14F-4D97-AF65-F5344CB8AC3E}">
        <p14:creationId xmlns:p14="http://schemas.microsoft.com/office/powerpoint/2010/main" val="10811652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graphicEl>
                                              <a:dgm id="{C8102513-5AEF-9546-ACC7-97421A57E5A7}"/>
                                            </p:graphicEl>
                                          </p:spTgt>
                                        </p:tgtEl>
                                        <p:attrNameLst>
                                          <p:attrName>style.visibility</p:attrName>
                                        </p:attrNameLst>
                                      </p:cBhvr>
                                      <p:to>
                                        <p:strVal val="visible"/>
                                      </p:to>
                                    </p:set>
                                    <p:animEffect transition="in" filter="wipe(left)">
                                      <p:cBhvr>
                                        <p:cTn id="7" dur="500"/>
                                        <p:tgtEl>
                                          <p:spTgt spid="10">
                                            <p:graphicEl>
                                              <a:dgm id="{C8102513-5AEF-9546-ACC7-97421A57E5A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graphicEl>
                                              <a:dgm id="{5FC19CD3-0340-5C4D-AFB3-620C67332643}"/>
                                            </p:graphicEl>
                                          </p:spTgt>
                                        </p:tgtEl>
                                        <p:attrNameLst>
                                          <p:attrName>style.visibility</p:attrName>
                                        </p:attrNameLst>
                                      </p:cBhvr>
                                      <p:to>
                                        <p:strVal val="visible"/>
                                      </p:to>
                                    </p:set>
                                    <p:animEffect transition="in" filter="wipe(left)">
                                      <p:cBhvr>
                                        <p:cTn id="12" dur="500"/>
                                        <p:tgtEl>
                                          <p:spTgt spid="10">
                                            <p:graphicEl>
                                              <a:dgm id="{5FC19CD3-0340-5C4D-AFB3-620C6733264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graphicEl>
                                              <a:dgm id="{3BB89B2F-27B5-4D46-846A-571C4EEE3545}"/>
                                            </p:graphicEl>
                                          </p:spTgt>
                                        </p:tgtEl>
                                        <p:attrNameLst>
                                          <p:attrName>style.visibility</p:attrName>
                                        </p:attrNameLst>
                                      </p:cBhvr>
                                      <p:to>
                                        <p:strVal val="visible"/>
                                      </p:to>
                                    </p:set>
                                    <p:animEffect transition="in" filter="wipe(left)">
                                      <p:cBhvr>
                                        <p:cTn id="17" dur="500"/>
                                        <p:tgtEl>
                                          <p:spTgt spid="10">
                                            <p:graphicEl>
                                              <a:dgm id="{3BB89B2F-27B5-4D46-846A-571C4EEE354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graphicEl>
                                              <a:dgm id="{3FBFA513-62AB-B54D-8610-2F610CB39D74}"/>
                                            </p:graphicEl>
                                          </p:spTgt>
                                        </p:tgtEl>
                                        <p:attrNameLst>
                                          <p:attrName>style.visibility</p:attrName>
                                        </p:attrNameLst>
                                      </p:cBhvr>
                                      <p:to>
                                        <p:strVal val="visible"/>
                                      </p:to>
                                    </p:set>
                                    <p:animEffect transition="in" filter="wipe(left)">
                                      <p:cBhvr>
                                        <p:cTn id="22" dur="500"/>
                                        <p:tgtEl>
                                          <p:spTgt spid="10">
                                            <p:graphicEl>
                                              <a:dgm id="{3FBFA513-62AB-B54D-8610-2F610CB39D7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2E034-E5DA-3346-9912-D7FA42BF1951}"/>
              </a:ext>
            </a:extLst>
          </p:cNvPr>
          <p:cNvSpPr>
            <a:spLocks noGrp="1"/>
          </p:cNvSpPr>
          <p:nvPr>
            <p:ph idx="1"/>
          </p:nvPr>
        </p:nvSpPr>
        <p:spPr>
          <a:xfrm>
            <a:off x="297712" y="1110944"/>
            <a:ext cx="11610753" cy="5747055"/>
          </a:xfrm>
        </p:spPr>
        <p:txBody>
          <a:bodyPr>
            <a:normAutofit/>
          </a:bodyPr>
          <a:lstStyle/>
          <a:p>
            <a:pPr algn="just"/>
            <a:r>
              <a:rPr lang="en-US" sz="3200" dirty="0"/>
              <a:t>With regard to multimedia data search on WMSN blockchain and IPFS, existing methods are challenged in three aspects:</a:t>
            </a:r>
          </a:p>
          <a:p>
            <a:pPr algn="just"/>
            <a:endParaRPr lang="en-US" sz="3200" u="sng" dirty="0"/>
          </a:p>
          <a:p>
            <a:pPr algn="just"/>
            <a:endParaRPr lang="en-US" sz="3200" u="sng" dirty="0"/>
          </a:p>
        </p:txBody>
      </p:sp>
      <p:sp>
        <p:nvSpPr>
          <p:cNvPr id="4" name="Slide Number Placeholder 3">
            <a:extLst>
              <a:ext uri="{FF2B5EF4-FFF2-40B4-BE49-F238E27FC236}">
                <a16:creationId xmlns:a16="http://schemas.microsoft.com/office/drawing/2014/main" id="{EE5C1F43-0DCF-844D-B183-DDB739D906E4}"/>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
        <p:nvSpPr>
          <p:cNvPr id="7" name="Rectangle 6">
            <a:extLst>
              <a:ext uri="{FF2B5EF4-FFF2-40B4-BE49-F238E27FC236}">
                <a16:creationId xmlns:a16="http://schemas.microsoft.com/office/drawing/2014/main" id="{8F405D35-C117-2846-B9A7-326F6AB2592E}"/>
              </a:ext>
            </a:extLst>
          </p:cNvPr>
          <p:cNvSpPr/>
          <p:nvPr/>
        </p:nvSpPr>
        <p:spPr>
          <a:xfrm>
            <a:off x="297712" y="163851"/>
            <a:ext cx="11515060"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Introduction:   Problem definition</a:t>
            </a:r>
            <a:endParaRPr lang="en-US" dirty="0"/>
          </a:p>
        </p:txBody>
      </p:sp>
      <p:sp>
        <p:nvSpPr>
          <p:cNvPr id="11" name="TextBox 10">
            <a:extLst>
              <a:ext uri="{FF2B5EF4-FFF2-40B4-BE49-F238E27FC236}">
                <a16:creationId xmlns:a16="http://schemas.microsoft.com/office/drawing/2014/main" id="{32F2F4F4-C14C-6243-AB93-9DCD7B853AFC}"/>
              </a:ext>
            </a:extLst>
          </p:cNvPr>
          <p:cNvSpPr txBox="1"/>
          <p:nvPr/>
        </p:nvSpPr>
        <p:spPr>
          <a:xfrm>
            <a:off x="2914650" y="5972175"/>
            <a:ext cx="184731" cy="369332"/>
          </a:xfrm>
          <a:prstGeom prst="rect">
            <a:avLst/>
          </a:prstGeom>
          <a:noFill/>
        </p:spPr>
        <p:txBody>
          <a:bodyPr wrap="none" rtlCol="0">
            <a:spAutoFit/>
          </a:bodyPr>
          <a:lstStyle/>
          <a:p>
            <a:endParaRPr lang="en-US" dirty="0"/>
          </a:p>
        </p:txBody>
      </p:sp>
      <p:graphicFrame>
        <p:nvGraphicFramePr>
          <p:cNvPr id="2" name="Diagram 1">
            <a:extLst>
              <a:ext uri="{FF2B5EF4-FFF2-40B4-BE49-F238E27FC236}">
                <a16:creationId xmlns:a16="http://schemas.microsoft.com/office/drawing/2014/main" id="{F28FCA34-0D8A-224C-81CB-FF16E2EE387F}"/>
              </a:ext>
            </a:extLst>
          </p:cNvPr>
          <p:cNvGraphicFramePr/>
          <p:nvPr>
            <p:extLst>
              <p:ext uri="{D42A27DB-BD31-4B8C-83A1-F6EECF244321}">
                <p14:modId xmlns:p14="http://schemas.microsoft.com/office/powerpoint/2010/main" val="626542998"/>
              </p:ext>
            </p:extLst>
          </p:nvPr>
        </p:nvGraphicFramePr>
        <p:xfrm>
          <a:off x="297712" y="2234141"/>
          <a:ext cx="11760938" cy="4349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79541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graphicEl>
                                              <a:dgm id="{11B45042-5762-724D-8A80-BB0E66396073}"/>
                                            </p:graphicEl>
                                          </p:spTgt>
                                        </p:tgtEl>
                                        <p:attrNameLst>
                                          <p:attrName>style.visibility</p:attrName>
                                        </p:attrNameLst>
                                      </p:cBhvr>
                                      <p:to>
                                        <p:strVal val="visible"/>
                                      </p:to>
                                    </p:set>
                                    <p:animEffect transition="in" filter="wipe(down)">
                                      <p:cBhvr>
                                        <p:cTn id="7" dur="500"/>
                                        <p:tgtEl>
                                          <p:spTgt spid="2">
                                            <p:graphicEl>
                                              <a:dgm id="{11B45042-5762-724D-8A80-BB0E66396073}"/>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graphicEl>
                                              <a:dgm id="{11457F8F-5E48-A343-AD4C-669AE933B625}"/>
                                            </p:graphicEl>
                                          </p:spTgt>
                                        </p:tgtEl>
                                        <p:attrNameLst>
                                          <p:attrName>style.visibility</p:attrName>
                                        </p:attrNameLst>
                                      </p:cBhvr>
                                      <p:to>
                                        <p:strVal val="visible"/>
                                      </p:to>
                                    </p:set>
                                    <p:animEffect transition="in" filter="wipe(down)">
                                      <p:cBhvr>
                                        <p:cTn id="10" dur="500"/>
                                        <p:tgtEl>
                                          <p:spTgt spid="2">
                                            <p:graphicEl>
                                              <a:dgm id="{11457F8F-5E48-A343-AD4C-669AE933B62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graphicEl>
                                              <a:dgm id="{F3BE9E5E-9E54-8940-B8EA-9C115EC4ED50}"/>
                                            </p:graphicEl>
                                          </p:spTgt>
                                        </p:tgtEl>
                                        <p:attrNameLst>
                                          <p:attrName>style.visibility</p:attrName>
                                        </p:attrNameLst>
                                      </p:cBhvr>
                                      <p:to>
                                        <p:strVal val="visible"/>
                                      </p:to>
                                    </p:set>
                                    <p:animEffect transition="in" filter="wipe(down)">
                                      <p:cBhvr>
                                        <p:cTn id="15" dur="500"/>
                                        <p:tgtEl>
                                          <p:spTgt spid="2">
                                            <p:graphicEl>
                                              <a:dgm id="{F3BE9E5E-9E54-8940-B8EA-9C115EC4ED50}"/>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
                                            <p:graphicEl>
                                              <a:dgm id="{E3004D2E-290A-414A-8989-173FC49FA5FD}"/>
                                            </p:graphicEl>
                                          </p:spTgt>
                                        </p:tgtEl>
                                        <p:attrNameLst>
                                          <p:attrName>style.visibility</p:attrName>
                                        </p:attrNameLst>
                                      </p:cBhvr>
                                      <p:to>
                                        <p:strVal val="visible"/>
                                      </p:to>
                                    </p:set>
                                    <p:animEffect transition="in" filter="wipe(down)">
                                      <p:cBhvr>
                                        <p:cTn id="18" dur="500"/>
                                        <p:tgtEl>
                                          <p:spTgt spid="2">
                                            <p:graphicEl>
                                              <a:dgm id="{E3004D2E-290A-414A-8989-173FC49FA5F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
                                            <p:graphicEl>
                                              <a:dgm id="{96E76DFB-B1C6-4C40-86B0-F8C733131758}"/>
                                            </p:graphicEl>
                                          </p:spTgt>
                                        </p:tgtEl>
                                        <p:attrNameLst>
                                          <p:attrName>style.visibility</p:attrName>
                                        </p:attrNameLst>
                                      </p:cBhvr>
                                      <p:to>
                                        <p:strVal val="visible"/>
                                      </p:to>
                                    </p:set>
                                    <p:animEffect transition="in" filter="wipe(down)">
                                      <p:cBhvr>
                                        <p:cTn id="23" dur="500"/>
                                        <p:tgtEl>
                                          <p:spTgt spid="2">
                                            <p:graphicEl>
                                              <a:dgm id="{96E76DFB-B1C6-4C40-86B0-F8C733131758}"/>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
                                            <p:graphicEl>
                                              <a:dgm id="{C93B4883-13BA-F642-A88D-5BEE171F0688}"/>
                                            </p:graphicEl>
                                          </p:spTgt>
                                        </p:tgtEl>
                                        <p:attrNameLst>
                                          <p:attrName>style.visibility</p:attrName>
                                        </p:attrNameLst>
                                      </p:cBhvr>
                                      <p:to>
                                        <p:strVal val="visible"/>
                                      </p:to>
                                    </p:set>
                                    <p:animEffect transition="in" filter="wipe(down)">
                                      <p:cBhvr>
                                        <p:cTn id="26" dur="500"/>
                                        <p:tgtEl>
                                          <p:spTgt spid="2">
                                            <p:graphicEl>
                                              <a:dgm id="{C93B4883-13BA-F642-A88D-5BEE171F068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D2E034-E5DA-3346-9912-D7FA42BF1951}"/>
              </a:ext>
            </a:extLst>
          </p:cNvPr>
          <p:cNvSpPr>
            <a:spLocks noGrp="1"/>
          </p:cNvSpPr>
          <p:nvPr>
            <p:ph idx="1"/>
          </p:nvPr>
        </p:nvSpPr>
        <p:spPr>
          <a:xfrm>
            <a:off x="297712" y="1771650"/>
            <a:ext cx="11610753" cy="5086349"/>
          </a:xfrm>
        </p:spPr>
        <p:txBody>
          <a:bodyPr>
            <a:normAutofit/>
          </a:bodyPr>
          <a:lstStyle/>
          <a:p>
            <a:pPr algn="just"/>
            <a:r>
              <a:rPr lang="en-US" sz="3200" dirty="0"/>
              <a:t>T</a:t>
            </a:r>
            <a:r>
              <a:rPr lang="en-US" sz="4000" dirty="0"/>
              <a:t>he proposed solution consists of a novel hybrid data query method </a:t>
            </a:r>
            <a:r>
              <a:rPr lang="en-US" sz="4000" dirty="0">
                <a:solidFill>
                  <a:srgbClr val="FF0000"/>
                </a:solidFill>
              </a:rPr>
              <a:t>OPRCP</a:t>
            </a:r>
            <a:r>
              <a:rPr lang="en-US" sz="4000" dirty="0"/>
              <a:t> (</a:t>
            </a:r>
            <a:r>
              <a:rPr lang="en-US" sz="4000" dirty="0">
                <a:solidFill>
                  <a:srgbClr val="FF0000"/>
                </a:solidFill>
              </a:rPr>
              <a:t>O</a:t>
            </a:r>
            <a:r>
              <a:rPr lang="en-US" sz="4000" dirty="0"/>
              <a:t>ne </a:t>
            </a:r>
            <a:r>
              <a:rPr lang="en-US" sz="4000" dirty="0">
                <a:solidFill>
                  <a:srgbClr val="FF0000"/>
                </a:solidFill>
              </a:rPr>
              <a:t>P</a:t>
            </a:r>
            <a:r>
              <a:rPr lang="en-US" sz="4000" dirty="0"/>
              <a:t>ermutation with </a:t>
            </a:r>
            <a:r>
              <a:rPr lang="en-US" sz="4000" dirty="0">
                <a:solidFill>
                  <a:srgbClr val="FF0000"/>
                </a:solidFill>
              </a:rPr>
              <a:t>R</a:t>
            </a:r>
            <a:r>
              <a:rPr lang="en-US" sz="4000" dirty="0"/>
              <a:t>otation and </a:t>
            </a:r>
            <a:r>
              <a:rPr lang="en-US" sz="4000" dirty="0">
                <a:solidFill>
                  <a:srgbClr val="FF0000"/>
                </a:solidFill>
              </a:rPr>
              <a:t>C</a:t>
            </a:r>
            <a:r>
              <a:rPr lang="en-US" sz="4000" dirty="0"/>
              <a:t>ross-</a:t>
            </a:r>
            <a:r>
              <a:rPr lang="en-US" sz="4000" dirty="0">
                <a:solidFill>
                  <a:srgbClr val="FF0000"/>
                </a:solidFill>
              </a:rPr>
              <a:t>P</a:t>
            </a:r>
            <a:r>
              <a:rPr lang="en-US" sz="4000" dirty="0"/>
              <a:t>rototype locality sensitive hashing) which is a kind of </a:t>
            </a:r>
            <a:r>
              <a:rPr lang="en-US" sz="4000" u="sng" dirty="0"/>
              <a:t>approximate nearest neighbor</a:t>
            </a:r>
            <a:r>
              <a:rPr lang="en-US" sz="4000" dirty="0"/>
              <a:t> binary search for WMSN </a:t>
            </a:r>
            <a:r>
              <a:rPr lang="en-US" sz="4000" u="sng" dirty="0"/>
              <a:t>binary hybrid da</a:t>
            </a:r>
            <a:r>
              <a:rPr lang="en-US" sz="4000" dirty="0"/>
              <a:t>ta (image-text or image-audio).</a:t>
            </a:r>
          </a:p>
          <a:p>
            <a:pPr algn="just"/>
            <a:endParaRPr lang="en-US" sz="3200" u="sng" dirty="0"/>
          </a:p>
          <a:p>
            <a:pPr algn="just"/>
            <a:endParaRPr lang="en-US" sz="3200" u="sng" dirty="0"/>
          </a:p>
        </p:txBody>
      </p:sp>
      <p:sp>
        <p:nvSpPr>
          <p:cNvPr id="4" name="Slide Number Placeholder 3">
            <a:extLst>
              <a:ext uri="{FF2B5EF4-FFF2-40B4-BE49-F238E27FC236}">
                <a16:creationId xmlns:a16="http://schemas.microsoft.com/office/drawing/2014/main" id="{EE5C1F43-0DCF-844D-B183-DDB739D906E4}"/>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
        <p:nvSpPr>
          <p:cNvPr id="7" name="Rectangle 6">
            <a:extLst>
              <a:ext uri="{FF2B5EF4-FFF2-40B4-BE49-F238E27FC236}">
                <a16:creationId xmlns:a16="http://schemas.microsoft.com/office/drawing/2014/main" id="{8F405D35-C117-2846-B9A7-326F6AB2592E}"/>
              </a:ext>
            </a:extLst>
          </p:cNvPr>
          <p:cNvSpPr/>
          <p:nvPr/>
        </p:nvSpPr>
        <p:spPr>
          <a:xfrm>
            <a:off x="297712" y="163851"/>
            <a:ext cx="11515060"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Introduction:   Problem definition</a:t>
            </a:r>
            <a:endParaRPr lang="en-US" dirty="0"/>
          </a:p>
        </p:txBody>
      </p:sp>
      <p:sp>
        <p:nvSpPr>
          <p:cNvPr id="11" name="TextBox 10">
            <a:extLst>
              <a:ext uri="{FF2B5EF4-FFF2-40B4-BE49-F238E27FC236}">
                <a16:creationId xmlns:a16="http://schemas.microsoft.com/office/drawing/2014/main" id="{32F2F4F4-C14C-6243-AB93-9DCD7B853AFC}"/>
              </a:ext>
            </a:extLst>
          </p:cNvPr>
          <p:cNvSpPr txBox="1"/>
          <p:nvPr/>
        </p:nvSpPr>
        <p:spPr>
          <a:xfrm>
            <a:off x="2914650" y="59721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29342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E6E80-98BB-0F4C-80E1-0C40A6107810}"/>
              </a:ext>
            </a:extLst>
          </p:cNvPr>
          <p:cNvSpPr>
            <a:spLocks noGrp="1"/>
          </p:cNvSpPr>
          <p:nvPr>
            <p:ph idx="1"/>
          </p:nvPr>
        </p:nvSpPr>
        <p:spPr>
          <a:xfrm>
            <a:off x="593723" y="1245180"/>
            <a:ext cx="11272212" cy="1030188"/>
          </a:xfrm>
        </p:spPr>
        <p:txBody>
          <a:bodyPr>
            <a:normAutofit/>
          </a:bodyPr>
          <a:lstStyle/>
          <a:p>
            <a:r>
              <a:rPr lang="en-US" sz="2800" dirty="0"/>
              <a:t>Like the name indicates, a blockchain is a chain of blocks that contains information.</a:t>
            </a:r>
          </a:p>
        </p:txBody>
      </p:sp>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Blockchain technology?</a:t>
            </a:r>
            <a:r>
              <a:rPr lang="en-US" dirty="0"/>
              <a:t> </a:t>
            </a:r>
          </a:p>
        </p:txBody>
      </p:sp>
      <p:sp>
        <p:nvSpPr>
          <p:cNvPr id="6" name="Cube 5">
            <a:extLst>
              <a:ext uri="{FF2B5EF4-FFF2-40B4-BE49-F238E27FC236}">
                <a16:creationId xmlns:a16="http://schemas.microsoft.com/office/drawing/2014/main" id="{BF0C2DE7-FA31-F44E-8F56-AF320337ED7F}"/>
              </a:ext>
            </a:extLst>
          </p:cNvPr>
          <p:cNvSpPr/>
          <p:nvPr/>
        </p:nvSpPr>
        <p:spPr>
          <a:xfrm>
            <a:off x="797442" y="2913321"/>
            <a:ext cx="1860698" cy="1733107"/>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Cube 6">
            <a:extLst>
              <a:ext uri="{FF2B5EF4-FFF2-40B4-BE49-F238E27FC236}">
                <a16:creationId xmlns:a16="http://schemas.microsoft.com/office/drawing/2014/main" id="{374C5BE7-CAEA-3646-BF8F-8C420BDE2665}"/>
              </a:ext>
            </a:extLst>
          </p:cNvPr>
          <p:cNvSpPr/>
          <p:nvPr/>
        </p:nvSpPr>
        <p:spPr>
          <a:xfrm>
            <a:off x="4525924" y="2913321"/>
            <a:ext cx="1860698" cy="1733107"/>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5F1E9AE1-EC15-3F41-A80E-3FE90134D77B}"/>
              </a:ext>
            </a:extLst>
          </p:cNvPr>
          <p:cNvSpPr/>
          <p:nvPr/>
        </p:nvSpPr>
        <p:spPr>
          <a:xfrm>
            <a:off x="8254406" y="2913320"/>
            <a:ext cx="1860698" cy="1733107"/>
          </a:xfrm>
          <a:prstGeom prst="cub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79FEDEA-B65D-FD40-9BA5-D8258B7CF8C0}"/>
              </a:ext>
            </a:extLst>
          </p:cNvPr>
          <p:cNvPicPr>
            <a:picLocks noChangeAspect="1"/>
          </p:cNvPicPr>
          <p:nvPr/>
        </p:nvPicPr>
        <p:blipFill>
          <a:blip r:embed="rId2"/>
          <a:stretch>
            <a:fillRect/>
          </a:stretch>
        </p:blipFill>
        <p:spPr>
          <a:xfrm>
            <a:off x="2722524" y="3407731"/>
            <a:ext cx="1735470" cy="489099"/>
          </a:xfrm>
          <a:prstGeom prst="rect">
            <a:avLst/>
          </a:prstGeom>
        </p:spPr>
      </p:pic>
      <p:pic>
        <p:nvPicPr>
          <p:cNvPr id="15" name="Picture 14">
            <a:extLst>
              <a:ext uri="{FF2B5EF4-FFF2-40B4-BE49-F238E27FC236}">
                <a16:creationId xmlns:a16="http://schemas.microsoft.com/office/drawing/2014/main" id="{50393EDF-8D40-9844-8894-0DF25026A14E}"/>
              </a:ext>
            </a:extLst>
          </p:cNvPr>
          <p:cNvPicPr>
            <a:picLocks noChangeAspect="1"/>
          </p:cNvPicPr>
          <p:nvPr/>
        </p:nvPicPr>
        <p:blipFill>
          <a:blip r:embed="rId2"/>
          <a:stretch>
            <a:fillRect/>
          </a:stretch>
        </p:blipFill>
        <p:spPr>
          <a:xfrm>
            <a:off x="6442737" y="3407731"/>
            <a:ext cx="1735470" cy="489099"/>
          </a:xfrm>
          <a:prstGeom prst="rect">
            <a:avLst/>
          </a:prstGeom>
        </p:spPr>
      </p:pic>
      <p:sp>
        <p:nvSpPr>
          <p:cNvPr id="16" name="TextBox 15">
            <a:extLst>
              <a:ext uri="{FF2B5EF4-FFF2-40B4-BE49-F238E27FC236}">
                <a16:creationId xmlns:a16="http://schemas.microsoft.com/office/drawing/2014/main" id="{2647BF16-9204-2843-A80B-AB5F26A6DF43}"/>
              </a:ext>
            </a:extLst>
          </p:cNvPr>
          <p:cNvSpPr txBox="1"/>
          <p:nvPr/>
        </p:nvSpPr>
        <p:spPr>
          <a:xfrm>
            <a:off x="400050" y="5086350"/>
            <a:ext cx="11201400"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t>It was originally described by a group of researchers in 1991 to </a:t>
            </a:r>
            <a:r>
              <a:rPr lang="en-US" sz="2400" dirty="0">
                <a:solidFill>
                  <a:srgbClr val="FF0000"/>
                </a:solidFill>
              </a:rPr>
              <a:t>timestamp</a:t>
            </a:r>
            <a:r>
              <a:rPr lang="en-US" sz="2400" dirty="0"/>
              <a:t> documents so that it is not possible to </a:t>
            </a:r>
            <a:r>
              <a:rPr lang="en-US" sz="2400" u="sng" dirty="0"/>
              <a:t>backdate</a:t>
            </a:r>
            <a:r>
              <a:rPr lang="en-US" sz="2400" dirty="0"/>
              <a:t> them or to </a:t>
            </a:r>
            <a:r>
              <a:rPr lang="en-US" sz="2400" u="sng" dirty="0"/>
              <a:t>tamper</a:t>
            </a:r>
            <a:r>
              <a:rPr lang="en-US" sz="2400" dirty="0"/>
              <a:t> with them.  </a:t>
            </a:r>
          </a:p>
        </p:txBody>
      </p:sp>
    </p:spTree>
    <p:extLst>
      <p:ext uri="{BB962C8B-B14F-4D97-AF65-F5344CB8AC3E}">
        <p14:creationId xmlns:p14="http://schemas.microsoft.com/office/powerpoint/2010/main" val="417657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E6E80-98BB-0F4C-80E1-0C40A6107810}"/>
              </a:ext>
            </a:extLst>
          </p:cNvPr>
          <p:cNvSpPr>
            <a:spLocks noGrp="1"/>
          </p:cNvSpPr>
          <p:nvPr>
            <p:ph idx="1"/>
          </p:nvPr>
        </p:nvSpPr>
        <p:spPr>
          <a:xfrm>
            <a:off x="593723" y="1245179"/>
            <a:ext cx="11272212" cy="2198109"/>
          </a:xfrm>
        </p:spPr>
        <p:txBody>
          <a:bodyPr>
            <a:normAutofit fontScale="92500" lnSpcReduction="10000"/>
          </a:bodyPr>
          <a:lstStyle/>
          <a:p>
            <a:r>
              <a:rPr lang="en-US" sz="2800" dirty="0"/>
              <a:t>Until 2009, it was adopted by </a:t>
            </a:r>
            <a:r>
              <a:rPr lang="en-US" sz="2800" dirty="0" err="1"/>
              <a:t>satoshi</a:t>
            </a:r>
            <a:r>
              <a:rPr lang="en-US" sz="2800" dirty="0"/>
              <a:t> Nakamoto to create the digital cryptocurrency Bitcoin.</a:t>
            </a:r>
          </a:p>
          <a:p>
            <a:r>
              <a:rPr lang="en-US" sz="2800" dirty="0"/>
              <a:t>Distributed ledger</a:t>
            </a:r>
          </a:p>
          <a:p>
            <a:r>
              <a:rPr lang="en-US" sz="2800" dirty="0"/>
              <a:t>Once the data is recorded inside a blockchain it becomes very difficult to change it ?</a:t>
            </a:r>
          </a:p>
          <a:p>
            <a:endParaRPr lang="en-US" sz="2800" dirty="0"/>
          </a:p>
        </p:txBody>
      </p:sp>
      <p:sp>
        <p:nvSpPr>
          <p:cNvPr id="4" name="Slide Number Placeholder 3">
            <a:extLst>
              <a:ext uri="{FF2B5EF4-FFF2-40B4-BE49-F238E27FC236}">
                <a16:creationId xmlns:a16="http://schemas.microsoft.com/office/drawing/2014/main" id="{4A98D7F9-E38B-DC49-BA7C-ADF9A1B4A41D}"/>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5" name="Rectangle 4">
            <a:extLst>
              <a:ext uri="{FF2B5EF4-FFF2-40B4-BE49-F238E27FC236}">
                <a16:creationId xmlns:a16="http://schemas.microsoft.com/office/drawing/2014/main" id="{5AE752F2-4A0D-7241-9E7A-429BADD75455}"/>
              </a:ext>
            </a:extLst>
          </p:cNvPr>
          <p:cNvSpPr/>
          <p:nvPr/>
        </p:nvSpPr>
        <p:spPr>
          <a:xfrm>
            <a:off x="180753" y="116227"/>
            <a:ext cx="11770242" cy="8557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Preliminaries: Blockchain technology?</a:t>
            </a:r>
            <a:r>
              <a:rPr lang="en-US" dirty="0"/>
              <a:t> </a:t>
            </a:r>
          </a:p>
        </p:txBody>
      </p:sp>
      <p:sp>
        <p:nvSpPr>
          <p:cNvPr id="6" name="Cube 5">
            <a:extLst>
              <a:ext uri="{FF2B5EF4-FFF2-40B4-BE49-F238E27FC236}">
                <a16:creationId xmlns:a16="http://schemas.microsoft.com/office/drawing/2014/main" id="{BF0C2DE7-FA31-F44E-8F56-AF320337ED7F}"/>
              </a:ext>
            </a:extLst>
          </p:cNvPr>
          <p:cNvSpPr/>
          <p:nvPr/>
        </p:nvSpPr>
        <p:spPr>
          <a:xfrm>
            <a:off x="2939902" y="3856163"/>
            <a:ext cx="1860698" cy="1733107"/>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0E66CCF3-4311-5245-9DC9-BD5406D8706B}"/>
              </a:ext>
            </a:extLst>
          </p:cNvPr>
          <p:cNvSpPr txBox="1"/>
          <p:nvPr/>
        </p:nvSpPr>
        <p:spPr>
          <a:xfrm>
            <a:off x="7458075" y="3671888"/>
            <a:ext cx="1414463" cy="523220"/>
          </a:xfrm>
          <a:prstGeom prst="rect">
            <a:avLst/>
          </a:prstGeom>
          <a:noFill/>
        </p:spPr>
        <p:txBody>
          <a:bodyPr wrap="square" rtlCol="0">
            <a:spAutoFit/>
          </a:bodyPr>
          <a:lstStyle/>
          <a:p>
            <a:r>
              <a:rPr lang="en-US" sz="2800" dirty="0"/>
              <a:t>Data</a:t>
            </a:r>
            <a:endParaRPr lang="en-US" dirty="0"/>
          </a:p>
        </p:txBody>
      </p:sp>
      <p:sp>
        <p:nvSpPr>
          <p:cNvPr id="9" name="TextBox 8">
            <a:extLst>
              <a:ext uri="{FF2B5EF4-FFF2-40B4-BE49-F238E27FC236}">
                <a16:creationId xmlns:a16="http://schemas.microsoft.com/office/drawing/2014/main" id="{1B2448A9-6888-FC40-B342-F341A1E7B90F}"/>
              </a:ext>
            </a:extLst>
          </p:cNvPr>
          <p:cNvSpPr txBox="1"/>
          <p:nvPr/>
        </p:nvSpPr>
        <p:spPr>
          <a:xfrm>
            <a:off x="7458075" y="4500563"/>
            <a:ext cx="1057275" cy="523220"/>
          </a:xfrm>
          <a:prstGeom prst="rect">
            <a:avLst/>
          </a:prstGeom>
          <a:noFill/>
        </p:spPr>
        <p:txBody>
          <a:bodyPr wrap="square" rtlCol="0">
            <a:spAutoFit/>
          </a:bodyPr>
          <a:lstStyle/>
          <a:p>
            <a:r>
              <a:rPr lang="en-US" sz="2800" dirty="0"/>
              <a:t>Hash</a:t>
            </a:r>
          </a:p>
        </p:txBody>
      </p:sp>
      <p:sp>
        <p:nvSpPr>
          <p:cNvPr id="10" name="TextBox 9">
            <a:extLst>
              <a:ext uri="{FF2B5EF4-FFF2-40B4-BE49-F238E27FC236}">
                <a16:creationId xmlns:a16="http://schemas.microsoft.com/office/drawing/2014/main" id="{4AC48955-13F2-CF45-96A0-ED0309C817A5}"/>
              </a:ext>
            </a:extLst>
          </p:cNvPr>
          <p:cNvSpPr txBox="1"/>
          <p:nvPr/>
        </p:nvSpPr>
        <p:spPr>
          <a:xfrm>
            <a:off x="7458074" y="5357813"/>
            <a:ext cx="3666607" cy="523220"/>
          </a:xfrm>
          <a:prstGeom prst="rect">
            <a:avLst/>
          </a:prstGeom>
          <a:noFill/>
        </p:spPr>
        <p:txBody>
          <a:bodyPr wrap="square" rtlCol="0">
            <a:spAutoFit/>
          </a:bodyPr>
          <a:lstStyle/>
          <a:p>
            <a:r>
              <a:rPr lang="en-US" sz="2800" dirty="0"/>
              <a:t>Hash of previous block</a:t>
            </a:r>
          </a:p>
        </p:txBody>
      </p:sp>
      <p:cxnSp>
        <p:nvCxnSpPr>
          <p:cNvPr id="13" name="Straight Connector 12">
            <a:extLst>
              <a:ext uri="{FF2B5EF4-FFF2-40B4-BE49-F238E27FC236}">
                <a16:creationId xmlns:a16="http://schemas.microsoft.com/office/drawing/2014/main" id="{9E2F72BE-FBAA-7A48-AA8E-8D7A6F01CB0F}"/>
              </a:ext>
            </a:extLst>
          </p:cNvPr>
          <p:cNvCxnSpPr>
            <a:endCxn id="2" idx="1"/>
          </p:cNvCxnSpPr>
          <p:nvPr/>
        </p:nvCxnSpPr>
        <p:spPr>
          <a:xfrm flipV="1">
            <a:off x="4914900" y="3933498"/>
            <a:ext cx="2543175" cy="30552"/>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C91509C-0CC2-B546-9BDA-EE04BC8A4C40}"/>
              </a:ext>
            </a:extLst>
          </p:cNvPr>
          <p:cNvCxnSpPr/>
          <p:nvPr/>
        </p:nvCxnSpPr>
        <p:spPr>
          <a:xfrm>
            <a:off x="4857750" y="4722716"/>
            <a:ext cx="2600324" cy="3945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20E3BFC-6F44-C34A-AF8B-F4420BF3F828}"/>
              </a:ext>
            </a:extLst>
          </p:cNvPr>
          <p:cNvCxnSpPr>
            <a:cxnSpLocks/>
            <a:endCxn id="10" idx="1"/>
          </p:cNvCxnSpPr>
          <p:nvPr/>
        </p:nvCxnSpPr>
        <p:spPr>
          <a:xfrm>
            <a:off x="4829175" y="5126755"/>
            <a:ext cx="2628899" cy="49266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86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par>
                          <p:cTn id="22" fill="hold">
                            <p:stCondLst>
                              <p:cond delay="2000"/>
                            </p:stCondLst>
                            <p:childTnLst>
                              <p:par>
                                <p:cTn id="23" presetID="9"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3000"/>
                            </p:stCondLst>
                            <p:childTnLst>
                              <p:par>
                                <p:cTn id="31" presetID="9"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9" grpId="0"/>
      <p:bldP spid="10" grpId="0"/>
    </p:bldLst>
  </p:timing>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{6886ADC6-8C3E-124F-862E-94C9B1955066}tf10001120</Template>
  <TotalTime>2567</TotalTime>
  <Words>1105</Words>
  <Application>Microsoft Office PowerPoint</Application>
  <PresentationFormat>Widescreen</PresentationFormat>
  <Paragraphs>146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Gill Sans MT</vt:lpstr>
      <vt:lpstr>Parcel</vt:lpstr>
      <vt:lpstr>OPRCP: approximate nearest neighbor binary search algorithm for hybrid data over WMSN blockchain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Raja Kumar</cp:lastModifiedBy>
  <cp:revision>81</cp:revision>
  <dcterms:created xsi:type="dcterms:W3CDTF">2018-09-27T06:34:54Z</dcterms:created>
  <dcterms:modified xsi:type="dcterms:W3CDTF">2022-08-21T05:05:54Z</dcterms:modified>
</cp:coreProperties>
</file>